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Fraunces Medium"/>
      <p:regular r:id="rId22"/>
    </p:embeddedFont>
    <p:embeddedFont>
      <p:font typeface="Fraunces Medium"/>
      <p:regular r:id="rId23"/>
    </p:embeddedFont>
    <p:embeddedFont>
      <p:font typeface="Fraunces Medium"/>
      <p:regular r:id="rId24"/>
    </p:embeddedFont>
    <p:embeddedFont>
      <p:font typeface="Fraunces Medium"/>
      <p:regular r:id="rId25"/>
    </p:embeddedFont>
    <p:embeddedFont>
      <p:font typeface="Epilogue"/>
      <p:regular r:id="rId26"/>
    </p:embeddedFont>
    <p:embeddedFont>
      <p:font typeface="Epilogue"/>
      <p:regular r:id="rId27"/>
    </p:embeddedFont>
    <p:embeddedFont>
      <p:font typeface="Epilogue"/>
      <p:regular r:id="rId28"/>
    </p:embeddedFont>
    <p:embeddedFont>
      <p:font typeface="Epilogue"/>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slideLayout" Target="../slideLayouts/slideLayout15.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6.xml"/><Relationship Id="rId5"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94290"/>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AI 部署流程与优化</a:t>
            </a:r>
            <a:endParaRPr lang="en-US" sz="3900" dirty="0"/>
          </a:p>
        </p:txBody>
      </p:sp>
      <p:sp>
        <p:nvSpPr>
          <p:cNvPr id="4" name="Text 1"/>
          <p:cNvSpPr/>
          <p:nvPr/>
        </p:nvSpPr>
        <p:spPr>
          <a:xfrm>
            <a:off x="6280190" y="3812024"/>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欢迎参加本次关于人工智能部署流程的专业培训。在接下来的内容中，我们将深入探讨模型从训练到部署的完整流程，掌握ONNX与TensorRT的角色与优势，了解不同执行环境的性能比较，并为下一阶段的实际部署演练做好准备。</a:t>
            </a:r>
            <a:endParaRPr lang="en-US" sz="1550" dirty="0"/>
          </a:p>
        </p:txBody>
      </p:sp>
      <p:sp>
        <p:nvSpPr>
          <p:cNvPr id="5" name="Shape 2"/>
          <p:cNvSpPr/>
          <p:nvPr/>
        </p:nvSpPr>
        <p:spPr>
          <a:xfrm>
            <a:off x="6280190" y="5002768"/>
            <a:ext cx="317540" cy="317540"/>
          </a:xfrm>
          <a:prstGeom prst="roundRect">
            <a:avLst>
              <a:gd name="adj" fmla="val 28793492"/>
            </a:avLst>
          </a:prstGeom>
          <a:noFill/>
          <a:ln w="7620">
            <a:solidFill>
              <a:srgbClr val="38383C"/>
            </a:solidFill>
            <a:prstDash val="solid"/>
          </a:ln>
        </p:spPr>
      </p:sp>
      <p:pic>
        <p:nvPicPr>
          <p:cNvPr id="6" name="Image 1" descr="preencoded.png">    </p:cNvPr>
          <p:cNvPicPr>
            <a:picLocks noChangeAspect="1"/>
          </p:cNvPicPr>
          <p:nvPr/>
        </p:nvPicPr>
        <p:blipFill>
          <a:blip r:embed="rId2"/>
          <a:stretch>
            <a:fillRect/>
          </a:stretch>
        </p:blipFill>
        <p:spPr>
          <a:xfrm>
            <a:off x="6287810" y="5010388"/>
            <a:ext cx="302300" cy="302300"/>
          </a:xfrm>
          <a:prstGeom prst="rect">
            <a:avLst/>
          </a:prstGeom>
        </p:spPr>
      </p:pic>
      <p:sp>
        <p:nvSpPr>
          <p:cNvPr id="7" name="Text 3"/>
          <p:cNvSpPr/>
          <p:nvPr/>
        </p:nvSpPr>
        <p:spPr>
          <a:xfrm>
            <a:off x="6696908" y="4987885"/>
            <a:ext cx="2496026" cy="347305"/>
          </a:xfrm>
          <a:prstGeom prst="rect">
            <a:avLst/>
          </a:prstGeom>
          <a:noFill/>
          <a:ln/>
        </p:spPr>
        <p:txBody>
          <a:bodyPr wrap="none" lIns="0" tIns="0" rIns="0" bIns="0" rtlCol="0" anchor="t"/>
          <a:lstStyle/>
          <a:p>
            <a:pPr algn="l" indent="0" marL="0">
              <a:lnSpc>
                <a:spcPts val="2700"/>
              </a:lnSpc>
              <a:buNone/>
            </a:pPr>
            <a:r>
              <a:rPr lang="en-US" sz="1950" b="1" dirty="0">
                <a:solidFill>
                  <a:srgbClr val="EBECEF"/>
                </a:solidFill>
                <a:latin typeface="Epilogue Bold" pitchFamily="34" charset="0"/>
                <a:ea typeface="Epilogue Bold" pitchFamily="34" charset="-122"/>
                <a:cs typeface="Epilogue Bold" pitchFamily="34" charset="-120"/>
              </a:rPr>
              <a:t>投稿人：Kunta Hsieh</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52550"/>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效能测试方法</a:t>
            </a:r>
            <a:endParaRPr lang="en-US" sz="3900" dirty="0"/>
          </a:p>
        </p:txBody>
      </p:sp>
      <p:sp>
        <p:nvSpPr>
          <p:cNvPr id="3" name="Text 1"/>
          <p:cNvSpPr/>
          <p:nvPr/>
        </p:nvSpPr>
        <p:spPr>
          <a:xfrm>
            <a:off x="793790" y="246864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raunces Medium" pitchFamily="34" charset="0"/>
                <a:ea typeface="Fraunces Medium" pitchFamily="34" charset="-122"/>
                <a:cs typeface="Fraunces Medium" pitchFamily="34" charset="-120"/>
              </a:rPr>
              <a:t>使用Python计时</a:t>
            </a:r>
            <a:endParaRPr lang="en-US" sz="1950" dirty="0"/>
          </a:p>
        </p:txBody>
      </p:sp>
      <p:sp>
        <p:nvSpPr>
          <p:cNvPr id="4" name="Shape 2"/>
          <p:cNvSpPr/>
          <p:nvPr/>
        </p:nvSpPr>
        <p:spPr>
          <a:xfrm>
            <a:off x="793790" y="3002042"/>
            <a:ext cx="6279356" cy="2837974"/>
          </a:xfrm>
          <a:prstGeom prst="roundRect">
            <a:avLst>
              <a:gd name="adj" fmla="val 2937"/>
            </a:avLst>
          </a:prstGeom>
          <a:solidFill>
            <a:srgbClr val="181E34"/>
          </a:solidFill>
          <a:ln/>
        </p:spPr>
      </p:sp>
      <p:sp>
        <p:nvSpPr>
          <p:cNvPr id="5" name="Shape 3"/>
          <p:cNvSpPr/>
          <p:nvPr/>
        </p:nvSpPr>
        <p:spPr>
          <a:xfrm>
            <a:off x="783908" y="3002042"/>
            <a:ext cx="6299121" cy="2837974"/>
          </a:xfrm>
          <a:prstGeom prst="roundRect">
            <a:avLst>
              <a:gd name="adj" fmla="val 1049"/>
            </a:avLst>
          </a:prstGeom>
          <a:solidFill>
            <a:srgbClr val="181E34"/>
          </a:solidFill>
          <a:ln/>
        </p:spPr>
      </p:sp>
      <p:sp>
        <p:nvSpPr>
          <p:cNvPr id="6" name="Text 4"/>
          <p:cNvSpPr/>
          <p:nvPr/>
        </p:nvSpPr>
        <p:spPr>
          <a:xfrm>
            <a:off x="982266" y="3150870"/>
            <a:ext cx="5902404" cy="2540318"/>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highlight>
                  <a:srgbClr val="181E34"/>
                </a:highlight>
                <a:latin typeface="Consolas" pitchFamily="34" charset="0"/>
                <a:ea typeface="Consolas" pitchFamily="34" charset="-122"/>
                <a:cs typeface="Consolas" pitchFamily="34" charset="-120"/>
              </a:rPr>
              <a:t>import timestart = time.perf_counter()# 执行推理end = time.perf_counter()inference_time = end - startprint(f"推理时间: {inference_time*1000:.2f} ms")</a:t>
            </a:r>
            <a:endParaRPr lang="en-US" sz="1550" dirty="0"/>
          </a:p>
        </p:txBody>
      </p:sp>
      <p:sp>
        <p:nvSpPr>
          <p:cNvPr id="7" name="Text 5"/>
          <p:cNvSpPr/>
          <p:nvPr/>
        </p:nvSpPr>
        <p:spPr>
          <a:xfrm>
            <a:off x="793790" y="6063258"/>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这种方法适合在Python代码中集成，可以精确测量推理过程的执行时间，帮助我们了解模型在实际应用中的性能表现。</a:t>
            </a:r>
            <a:endParaRPr lang="en-US" sz="1550" dirty="0"/>
          </a:p>
        </p:txBody>
      </p:sp>
      <p:sp>
        <p:nvSpPr>
          <p:cNvPr id="8" name="Text 6"/>
          <p:cNvSpPr/>
          <p:nvPr/>
        </p:nvSpPr>
        <p:spPr>
          <a:xfrm>
            <a:off x="7564874" y="246864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raunces Medium" pitchFamily="34" charset="0"/>
                <a:ea typeface="Fraunces Medium" pitchFamily="34" charset="-122"/>
                <a:cs typeface="Fraunces Medium" pitchFamily="34" charset="-120"/>
              </a:rPr>
              <a:t>使用trtexec工具</a:t>
            </a:r>
            <a:endParaRPr lang="en-US" sz="1950" dirty="0"/>
          </a:p>
        </p:txBody>
      </p:sp>
      <p:sp>
        <p:nvSpPr>
          <p:cNvPr id="9" name="Shape 7"/>
          <p:cNvSpPr/>
          <p:nvPr/>
        </p:nvSpPr>
        <p:spPr>
          <a:xfrm>
            <a:off x="7564874" y="3002042"/>
            <a:ext cx="6279356" cy="615196"/>
          </a:xfrm>
          <a:prstGeom prst="roundRect">
            <a:avLst>
              <a:gd name="adj" fmla="val 13550"/>
            </a:avLst>
          </a:prstGeom>
          <a:solidFill>
            <a:srgbClr val="181E34"/>
          </a:solidFill>
          <a:ln/>
        </p:spPr>
      </p:sp>
      <p:sp>
        <p:nvSpPr>
          <p:cNvPr id="10" name="Shape 8"/>
          <p:cNvSpPr/>
          <p:nvPr/>
        </p:nvSpPr>
        <p:spPr>
          <a:xfrm>
            <a:off x="7554992" y="3002042"/>
            <a:ext cx="6299121" cy="615196"/>
          </a:xfrm>
          <a:prstGeom prst="roundRect">
            <a:avLst>
              <a:gd name="adj" fmla="val 4839"/>
            </a:avLst>
          </a:prstGeom>
          <a:solidFill>
            <a:srgbClr val="181E34"/>
          </a:solidFill>
          <a:ln/>
        </p:spPr>
      </p:sp>
      <p:sp>
        <p:nvSpPr>
          <p:cNvPr id="11" name="Text 9"/>
          <p:cNvSpPr/>
          <p:nvPr/>
        </p:nvSpPr>
        <p:spPr>
          <a:xfrm>
            <a:off x="7753350" y="3150870"/>
            <a:ext cx="5902404"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highlight>
                  <a:srgbClr val="181E34"/>
                </a:highlight>
                <a:latin typeface="Consolas" pitchFamily="34" charset="0"/>
                <a:ea typeface="Consolas" pitchFamily="34" charset="-122"/>
                <a:cs typeface="Consolas" pitchFamily="34" charset="-120"/>
              </a:rPr>
              <a:t>trtexec --onnx=resnet18.onnx --fp16</a:t>
            </a:r>
            <a:endParaRPr lang="en-US" sz="1550" dirty="0"/>
          </a:p>
        </p:txBody>
      </p:sp>
      <p:sp>
        <p:nvSpPr>
          <p:cNvPr id="12" name="Text 10"/>
          <p:cNvSpPr/>
          <p:nvPr/>
        </p:nvSpPr>
        <p:spPr>
          <a:xfrm>
            <a:off x="7564874" y="3840480"/>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trtexec不仅可以用于模型转换，还能进行全面的性能测试，包括吞吐量、延迟等指标。添加--fp16参数可以测试半精度模式下的性能提升。</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92567"/>
            <a:ext cx="6945987"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最佳实践：模型格式与输入设置</a:t>
            </a:r>
            <a:endParaRPr lang="en-US" sz="3900" dirty="0"/>
          </a:p>
        </p:txBody>
      </p:sp>
      <p:sp>
        <p:nvSpPr>
          <p:cNvPr id="4" name="Shape 1"/>
          <p:cNvSpPr/>
          <p:nvPr/>
        </p:nvSpPr>
        <p:spPr>
          <a:xfrm>
            <a:off x="793790" y="2410301"/>
            <a:ext cx="7556421" cy="1476256"/>
          </a:xfrm>
          <a:prstGeom prst="roundRect">
            <a:avLst>
              <a:gd name="adj" fmla="val 5647"/>
            </a:avLst>
          </a:prstGeom>
          <a:solidFill>
            <a:srgbClr val="283157"/>
          </a:solidFill>
          <a:ln w="7620">
            <a:solidFill>
              <a:srgbClr val="414A70"/>
            </a:solidFill>
            <a:prstDash val="solid"/>
          </a:ln>
        </p:spPr>
      </p:sp>
      <p:sp>
        <p:nvSpPr>
          <p:cNvPr id="5" name="Text 2"/>
          <p:cNvSpPr/>
          <p:nvPr/>
        </p:nvSpPr>
        <p:spPr>
          <a:xfrm>
            <a:off x="999768" y="261627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模型格式</a:t>
            </a:r>
            <a:endParaRPr lang="en-US" sz="1950" dirty="0"/>
          </a:p>
        </p:txBody>
      </p:sp>
      <p:sp>
        <p:nvSpPr>
          <p:cNvPr id="6" name="Text 3"/>
          <p:cNvSpPr/>
          <p:nvPr/>
        </p:nvSpPr>
        <p:spPr>
          <a:xfrm>
            <a:off x="999768" y="3045500"/>
            <a:ext cx="7144464"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优先使用ONNX格式作为中间表示，它提供了良好的兼容性和可移植性，是连接不同框架和部署环境的理想桥梁。</a:t>
            </a:r>
            <a:endParaRPr lang="en-US" sz="1550" dirty="0"/>
          </a:p>
        </p:txBody>
      </p:sp>
      <p:sp>
        <p:nvSpPr>
          <p:cNvPr id="7" name="Shape 4"/>
          <p:cNvSpPr/>
          <p:nvPr/>
        </p:nvSpPr>
        <p:spPr>
          <a:xfrm>
            <a:off x="793790" y="4084915"/>
            <a:ext cx="7556421" cy="1476256"/>
          </a:xfrm>
          <a:prstGeom prst="roundRect">
            <a:avLst>
              <a:gd name="adj" fmla="val 5647"/>
            </a:avLst>
          </a:prstGeom>
          <a:solidFill>
            <a:srgbClr val="283157"/>
          </a:solidFill>
          <a:ln w="7620">
            <a:solidFill>
              <a:srgbClr val="414A70"/>
            </a:solidFill>
            <a:prstDash val="solid"/>
          </a:ln>
        </p:spPr>
      </p:sp>
      <p:sp>
        <p:nvSpPr>
          <p:cNvPr id="8" name="Text 5"/>
          <p:cNvSpPr/>
          <p:nvPr/>
        </p:nvSpPr>
        <p:spPr>
          <a:xfrm>
            <a:off x="999768" y="429089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输入大小</a:t>
            </a:r>
            <a:endParaRPr lang="en-US" sz="1950" dirty="0"/>
          </a:p>
        </p:txBody>
      </p:sp>
      <p:sp>
        <p:nvSpPr>
          <p:cNvPr id="9" name="Text 6"/>
          <p:cNvSpPr/>
          <p:nvPr/>
        </p:nvSpPr>
        <p:spPr>
          <a:xfrm>
            <a:off x="999768" y="4720114"/>
            <a:ext cx="7144464"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确保部署时的输入尺寸与训练时保持一致，避免因尺寸不匹配导致的精度损失。如有必要，可以在预处理阶段调整输入图像大小。</a:t>
            </a:r>
            <a:endParaRPr lang="en-US" sz="1550" dirty="0"/>
          </a:p>
        </p:txBody>
      </p:sp>
      <p:sp>
        <p:nvSpPr>
          <p:cNvPr id="10" name="Text 7"/>
          <p:cNvSpPr/>
          <p:nvPr/>
        </p:nvSpPr>
        <p:spPr>
          <a:xfrm>
            <a:off x="793790" y="5784413"/>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在实际部署中，正确的模型格式选择和输入设置是确保模型性能的基础。ONNX作为一种开放标准，已成为业界公认的模型交换格式，而保持输入设置的一致性则是避免意外错误的关键。</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51278"/>
            <a:ext cx="5953720"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最佳实践：精度与资源管理</a:t>
            </a:r>
            <a:endParaRPr lang="en-US" sz="3900" dirty="0"/>
          </a:p>
        </p:txBody>
      </p:sp>
      <p:sp>
        <p:nvSpPr>
          <p:cNvPr id="4" name="Shape 1"/>
          <p:cNvSpPr/>
          <p:nvPr/>
        </p:nvSpPr>
        <p:spPr>
          <a:xfrm>
            <a:off x="6280190" y="2569012"/>
            <a:ext cx="7556421" cy="1476256"/>
          </a:xfrm>
          <a:prstGeom prst="roundRect">
            <a:avLst>
              <a:gd name="adj" fmla="val 5647"/>
            </a:avLst>
          </a:prstGeom>
          <a:solidFill>
            <a:srgbClr val="283157"/>
          </a:solidFill>
          <a:ln w="7620">
            <a:solidFill>
              <a:srgbClr val="414A70"/>
            </a:solidFill>
            <a:prstDash val="solid"/>
          </a:ln>
        </p:spPr>
      </p:sp>
      <p:sp>
        <p:nvSpPr>
          <p:cNvPr id="5" name="Text 2"/>
          <p:cNvSpPr/>
          <p:nvPr/>
        </p:nvSpPr>
        <p:spPr>
          <a:xfrm>
            <a:off x="6486168" y="277499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模型精度</a:t>
            </a:r>
            <a:endParaRPr lang="en-US" sz="1950" dirty="0"/>
          </a:p>
        </p:txBody>
      </p:sp>
      <p:sp>
        <p:nvSpPr>
          <p:cNvPr id="6" name="Text 3"/>
          <p:cNvSpPr/>
          <p:nvPr/>
        </p:nvSpPr>
        <p:spPr>
          <a:xfrm>
            <a:off x="6486168" y="3204210"/>
            <a:ext cx="7144464"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使用FP16或INT8量化可显著提升性能，但需要验证准确率是否在可接受范围内。对于一些对精度要求极高的应用，可能需要保持FP32精度。</a:t>
            </a:r>
            <a:endParaRPr lang="en-US" sz="1550" dirty="0"/>
          </a:p>
        </p:txBody>
      </p:sp>
      <p:sp>
        <p:nvSpPr>
          <p:cNvPr id="7" name="Shape 4"/>
          <p:cNvSpPr/>
          <p:nvPr/>
        </p:nvSpPr>
        <p:spPr>
          <a:xfrm>
            <a:off x="6280190" y="4243626"/>
            <a:ext cx="7556421" cy="1476256"/>
          </a:xfrm>
          <a:prstGeom prst="roundRect">
            <a:avLst>
              <a:gd name="adj" fmla="val 5647"/>
            </a:avLst>
          </a:prstGeom>
          <a:solidFill>
            <a:srgbClr val="283157"/>
          </a:solidFill>
          <a:ln w="7620">
            <a:solidFill>
              <a:srgbClr val="414A70"/>
            </a:solidFill>
            <a:prstDash val="solid"/>
          </a:ln>
        </p:spPr>
      </p:sp>
      <p:sp>
        <p:nvSpPr>
          <p:cNvPr id="8" name="Text 5"/>
          <p:cNvSpPr/>
          <p:nvPr/>
        </p:nvSpPr>
        <p:spPr>
          <a:xfrm>
            <a:off x="6486168" y="444960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资源限制</a:t>
            </a:r>
            <a:endParaRPr lang="en-US" sz="1950" dirty="0"/>
          </a:p>
        </p:txBody>
      </p:sp>
      <p:sp>
        <p:nvSpPr>
          <p:cNvPr id="9" name="Text 6"/>
          <p:cNvSpPr/>
          <p:nvPr/>
        </p:nvSpPr>
        <p:spPr>
          <a:xfrm>
            <a:off x="6486168" y="4878824"/>
            <a:ext cx="7144464"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注意GPU内存使用情况，避免超出Jetson设备的内存限制。大型模型可能需要进行模型剪枝或知识蒸馏以适应边缘设备的资源约束。</a:t>
            </a:r>
            <a:endParaRPr lang="en-US" sz="1550" dirty="0"/>
          </a:p>
        </p:txBody>
      </p:sp>
      <p:sp>
        <p:nvSpPr>
          <p:cNvPr id="10" name="Text 7"/>
          <p:cNvSpPr/>
          <p:nvPr/>
        </p:nvSpPr>
        <p:spPr>
          <a:xfrm>
            <a:off x="6280190" y="5943124"/>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在边缘设备部署中，平衡精度和资源使用是一项关键挑战。通过精心选择量化策略和密切监控资源使用，我们可以在有限的硬件条件下实现最佳性能。</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156460"/>
            <a:ext cx="5457587"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最佳实践：调用方式选择</a:t>
            </a:r>
            <a:endParaRPr lang="en-US" sz="3900" dirty="0"/>
          </a:p>
        </p:txBody>
      </p:sp>
      <p:sp>
        <p:nvSpPr>
          <p:cNvPr id="3" name="Text 1"/>
          <p:cNvSpPr/>
          <p:nvPr/>
        </p:nvSpPr>
        <p:spPr>
          <a:xfrm>
            <a:off x="793790" y="327255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raunces Medium" pitchFamily="34" charset="0"/>
                <a:ea typeface="Fraunces Medium" pitchFamily="34" charset="-122"/>
                <a:cs typeface="Fraunces Medium" pitchFamily="34" charset="-120"/>
              </a:rPr>
              <a:t>Python + OpenCV</a:t>
            </a:r>
            <a:endParaRPr lang="en-US" sz="1950" dirty="0"/>
          </a:p>
        </p:txBody>
      </p:sp>
      <p:sp>
        <p:nvSpPr>
          <p:cNvPr id="4" name="Text 2"/>
          <p:cNvSpPr/>
          <p:nvPr/>
        </p:nvSpPr>
        <p:spPr>
          <a:xfrm>
            <a:off x="793790" y="3781068"/>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推荐用于快速开发和原型验证，Python的丰富库生态系统和简洁语法使得开发效率大幅提升。结合OpenCV，可以轻松处理图像输入和可视化输出，特别适合视觉相关任务。</a:t>
            </a:r>
            <a:endParaRPr lang="en-US" sz="1550" dirty="0"/>
          </a:p>
        </p:txBody>
      </p:sp>
      <p:sp>
        <p:nvSpPr>
          <p:cNvPr id="5" name="Text 3"/>
          <p:cNvSpPr/>
          <p:nvPr/>
        </p:nvSpPr>
        <p:spPr>
          <a:xfrm>
            <a:off x="793790" y="491228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BECEF"/>
                </a:solidFill>
                <a:latin typeface="Epilogue" pitchFamily="34" charset="0"/>
                <a:ea typeface="Epilogue" pitchFamily="34" charset="-122"/>
                <a:cs typeface="Epilogue" pitchFamily="34" charset="-120"/>
              </a:rPr>
              <a:t>开发速度快</a:t>
            </a:r>
            <a:endParaRPr lang="en-US" sz="1550" dirty="0"/>
          </a:p>
        </p:txBody>
      </p:sp>
      <p:sp>
        <p:nvSpPr>
          <p:cNvPr id="6" name="Text 4"/>
          <p:cNvSpPr/>
          <p:nvPr/>
        </p:nvSpPr>
        <p:spPr>
          <a:xfrm>
            <a:off x="793790" y="529923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BECEF"/>
                </a:solidFill>
                <a:latin typeface="Epilogue" pitchFamily="34" charset="0"/>
                <a:ea typeface="Epilogue" pitchFamily="34" charset="-122"/>
                <a:cs typeface="Epilogue" pitchFamily="34" charset="-120"/>
              </a:rPr>
              <a:t>代码简洁易读</a:t>
            </a:r>
            <a:endParaRPr lang="en-US" sz="1550" dirty="0"/>
          </a:p>
        </p:txBody>
      </p:sp>
      <p:sp>
        <p:nvSpPr>
          <p:cNvPr id="7" name="Text 5"/>
          <p:cNvSpPr/>
          <p:nvPr/>
        </p:nvSpPr>
        <p:spPr>
          <a:xfrm>
            <a:off x="793790" y="568618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BECEF"/>
                </a:solidFill>
                <a:latin typeface="Epilogue" pitchFamily="34" charset="0"/>
                <a:ea typeface="Epilogue" pitchFamily="34" charset="-122"/>
                <a:cs typeface="Epilogue" pitchFamily="34" charset="-120"/>
              </a:rPr>
              <a:t>丰富的库支持</a:t>
            </a:r>
            <a:endParaRPr lang="en-US" sz="1550" dirty="0"/>
          </a:p>
        </p:txBody>
      </p:sp>
      <p:sp>
        <p:nvSpPr>
          <p:cNvPr id="8" name="Text 6"/>
          <p:cNvSpPr/>
          <p:nvPr/>
        </p:nvSpPr>
        <p:spPr>
          <a:xfrm>
            <a:off x="7564874" y="327255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raunces Medium" pitchFamily="34" charset="0"/>
                <a:ea typeface="Fraunces Medium" pitchFamily="34" charset="-122"/>
                <a:cs typeface="Fraunces Medium" pitchFamily="34" charset="-120"/>
              </a:rPr>
              <a:t>C++实现</a:t>
            </a:r>
            <a:endParaRPr lang="en-US" sz="1950" dirty="0"/>
          </a:p>
        </p:txBody>
      </p:sp>
      <p:sp>
        <p:nvSpPr>
          <p:cNvPr id="9" name="Text 7"/>
          <p:cNvSpPr/>
          <p:nvPr/>
        </p:nvSpPr>
        <p:spPr>
          <a:xfrm>
            <a:off x="7564874" y="3781068"/>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适用于对性能要求极高的场景，C++可以提供更低的延迟和更高的吞吐量。但开发周期较长，调试难度较大，通常在最终产品阶段采用。</a:t>
            </a:r>
            <a:endParaRPr lang="en-US" sz="1550" dirty="0"/>
          </a:p>
        </p:txBody>
      </p:sp>
      <p:sp>
        <p:nvSpPr>
          <p:cNvPr id="10" name="Text 8"/>
          <p:cNvSpPr/>
          <p:nvPr/>
        </p:nvSpPr>
        <p:spPr>
          <a:xfrm>
            <a:off x="7564874" y="459474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BECEF"/>
                </a:solidFill>
                <a:latin typeface="Epilogue" pitchFamily="34" charset="0"/>
                <a:ea typeface="Epilogue" pitchFamily="34" charset="-122"/>
                <a:cs typeface="Epilogue" pitchFamily="34" charset="-120"/>
              </a:rPr>
              <a:t>性能更优</a:t>
            </a:r>
            <a:endParaRPr lang="en-US" sz="1550" dirty="0"/>
          </a:p>
        </p:txBody>
      </p:sp>
      <p:sp>
        <p:nvSpPr>
          <p:cNvPr id="11" name="Text 9"/>
          <p:cNvSpPr/>
          <p:nvPr/>
        </p:nvSpPr>
        <p:spPr>
          <a:xfrm>
            <a:off x="7564874" y="498169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BECEF"/>
                </a:solidFill>
                <a:latin typeface="Epilogue" pitchFamily="34" charset="0"/>
                <a:ea typeface="Epilogue" pitchFamily="34" charset="-122"/>
                <a:cs typeface="Epilogue" pitchFamily="34" charset="-120"/>
              </a:rPr>
              <a:t>内存管理更精细</a:t>
            </a:r>
            <a:endParaRPr lang="en-US" sz="1550" dirty="0"/>
          </a:p>
        </p:txBody>
      </p:sp>
      <p:sp>
        <p:nvSpPr>
          <p:cNvPr id="12" name="Text 10"/>
          <p:cNvSpPr/>
          <p:nvPr/>
        </p:nvSpPr>
        <p:spPr>
          <a:xfrm>
            <a:off x="7564874" y="536864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BECEF"/>
                </a:solidFill>
                <a:latin typeface="Epilogue" pitchFamily="34" charset="0"/>
                <a:ea typeface="Epilogue" pitchFamily="34" charset="-122"/>
                <a:cs typeface="Epilogue" pitchFamily="34" charset="-120"/>
              </a:rPr>
              <a:t>适合产品级部署</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894636"/>
            <a:ext cx="5516047"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AI部署核心：转换与加速</a:t>
            </a:r>
            <a:endParaRPr lang="en-US" sz="3900" dirty="0"/>
          </a:p>
        </p:txBody>
      </p:sp>
      <p:sp>
        <p:nvSpPr>
          <p:cNvPr id="3" name="Text 1"/>
          <p:cNvSpPr/>
          <p:nvPr/>
        </p:nvSpPr>
        <p:spPr>
          <a:xfrm>
            <a:off x="2154912" y="3661886"/>
            <a:ext cx="2480905" cy="310158"/>
          </a:xfrm>
          <a:prstGeom prst="rect">
            <a:avLst/>
          </a:prstGeom>
          <a:noFill/>
          <a:ln/>
        </p:spPr>
        <p:txBody>
          <a:bodyPr wrap="none" lIns="0" tIns="0" rIns="0" bIns="0" rtlCol="0" anchor="t"/>
          <a:lstStyle/>
          <a:p>
            <a:pPr algn="r"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PyTorch模型</a:t>
            </a:r>
            <a:endParaRPr lang="en-US" sz="1950" dirty="0"/>
          </a:p>
        </p:txBody>
      </p:sp>
      <p:sp>
        <p:nvSpPr>
          <p:cNvPr id="4" name="Text 2"/>
          <p:cNvSpPr/>
          <p:nvPr/>
        </p:nvSpPr>
        <p:spPr>
          <a:xfrm>
            <a:off x="793790" y="4091107"/>
            <a:ext cx="3842028" cy="635079"/>
          </a:xfrm>
          <a:prstGeom prst="rect">
            <a:avLst/>
          </a:prstGeom>
          <a:noFill/>
          <a:ln/>
        </p:spPr>
        <p:txBody>
          <a:bodyPr wrap="square" lIns="0" tIns="0" rIns="0" bIns="0" rtlCol="0" anchor="t"/>
          <a:lstStyle/>
          <a:p>
            <a:pPr algn="r" indent="0" marL="0">
              <a:lnSpc>
                <a:spcPts val="2500"/>
              </a:lnSpc>
              <a:buNone/>
            </a:pPr>
            <a:r>
              <a:rPr lang="en-US" sz="1550" dirty="0">
                <a:solidFill>
                  <a:srgbClr val="EBECEF"/>
                </a:solidFill>
                <a:latin typeface="Epilogue" pitchFamily="34" charset="0"/>
                <a:ea typeface="Epilogue" pitchFamily="34" charset="-122"/>
                <a:cs typeface="Epilogue" pitchFamily="34" charset="-120"/>
              </a:rPr>
              <a:t>从流行的深度学习框架开始，利用其强大的训练能力创建高精度模型。</a:t>
            </a:r>
            <a:endParaRPr lang="en-US" sz="1550" dirty="0"/>
          </a:p>
        </p:txBody>
      </p:sp>
      <p:pic>
        <p:nvPicPr>
          <p:cNvPr id="5" name="Image 0" descr="preencoded.png">    </p:cNvPr>
          <p:cNvPicPr>
            <a:picLocks noChangeAspect="1"/>
          </p:cNvPicPr>
          <p:nvPr/>
        </p:nvPicPr>
        <p:blipFill>
          <a:blip r:embed="rId1"/>
          <a:stretch>
            <a:fillRect/>
          </a:stretch>
        </p:blipFill>
        <p:spPr>
          <a:xfrm>
            <a:off x="5032653" y="1911548"/>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5592544" y="3733740"/>
            <a:ext cx="296942" cy="371118"/>
          </a:xfrm>
          <a:prstGeom prst="rect">
            <a:avLst/>
          </a:prstGeom>
        </p:spPr>
      </p:pic>
      <p:sp>
        <p:nvSpPr>
          <p:cNvPr id="7" name="Text 3"/>
          <p:cNvSpPr/>
          <p:nvPr/>
        </p:nvSpPr>
        <p:spPr>
          <a:xfrm>
            <a:off x="9895284" y="244613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ONNX转换</a:t>
            </a:r>
            <a:endParaRPr lang="en-US" sz="1950" dirty="0"/>
          </a:p>
        </p:txBody>
      </p:sp>
      <p:sp>
        <p:nvSpPr>
          <p:cNvPr id="8" name="Text 4"/>
          <p:cNvSpPr/>
          <p:nvPr/>
        </p:nvSpPr>
        <p:spPr>
          <a:xfrm>
            <a:off x="9895284" y="2875359"/>
            <a:ext cx="3941326"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将模型转换为开放标准格式，实现跨平台兼容性，为后续优化做准备。</a:t>
            </a:r>
            <a:endParaRPr lang="en-US" sz="1550" dirty="0"/>
          </a:p>
        </p:txBody>
      </p:sp>
      <p:pic>
        <p:nvPicPr>
          <p:cNvPr id="9" name="Image 2" descr="preencoded.png">    </p:cNvPr>
          <p:cNvPicPr>
            <a:picLocks noChangeAspect="1"/>
          </p:cNvPicPr>
          <p:nvPr/>
        </p:nvPicPr>
        <p:blipFill>
          <a:blip r:embed="rId3"/>
          <a:stretch>
            <a:fillRect/>
          </a:stretch>
        </p:blipFill>
        <p:spPr>
          <a:xfrm>
            <a:off x="5032653" y="1911548"/>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191440" y="2782669"/>
            <a:ext cx="296942" cy="371118"/>
          </a:xfrm>
          <a:prstGeom prst="rect">
            <a:avLst/>
          </a:prstGeom>
        </p:spPr>
      </p:pic>
      <p:sp>
        <p:nvSpPr>
          <p:cNvPr id="11" name="Text 5"/>
          <p:cNvSpPr/>
          <p:nvPr/>
        </p:nvSpPr>
        <p:spPr>
          <a:xfrm>
            <a:off x="9895284" y="487751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TensorRT加速</a:t>
            </a:r>
            <a:endParaRPr lang="en-US" sz="1950" dirty="0"/>
          </a:p>
        </p:txBody>
      </p:sp>
      <p:sp>
        <p:nvSpPr>
          <p:cNvPr id="12" name="Text 6"/>
          <p:cNvSpPr/>
          <p:nvPr/>
        </p:nvSpPr>
        <p:spPr>
          <a:xfrm>
            <a:off x="9895284" y="5306735"/>
            <a:ext cx="3941326"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应用NVIDIA专业优化技术，显著提升推理速度，降低功耗，适应边缘计算环境。</a:t>
            </a:r>
            <a:endParaRPr lang="en-US" sz="1550" dirty="0"/>
          </a:p>
        </p:txBody>
      </p:sp>
      <p:pic>
        <p:nvPicPr>
          <p:cNvPr id="13" name="Image 4" descr="preencoded.png">    </p:cNvPr>
          <p:cNvPicPr>
            <a:picLocks noChangeAspect="1"/>
          </p:cNvPicPr>
          <p:nvPr/>
        </p:nvPicPr>
        <p:blipFill>
          <a:blip r:embed="rId5"/>
          <a:stretch>
            <a:fillRect/>
          </a:stretch>
        </p:blipFill>
        <p:spPr>
          <a:xfrm>
            <a:off x="5032653" y="1911548"/>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7715667" y="5508843"/>
            <a:ext cx="296942" cy="371118"/>
          </a:xfrm>
          <a:prstGeom prst="rect">
            <a:avLst/>
          </a:prstGeom>
        </p:spPr>
      </p:pic>
      <p:sp>
        <p:nvSpPr>
          <p:cNvPr id="15" name="Text 7"/>
          <p:cNvSpPr/>
          <p:nvPr/>
        </p:nvSpPr>
        <p:spPr>
          <a:xfrm>
            <a:off x="793790" y="669976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AI模型部署的核心在于"转换与加速"：从原始框架到中间表示，再到优化引擎，每一步都至关重要。TensorRT能将模型极速化、低功耗化，非常适合Jetson等边缘计算设备执行复杂的AI任务。</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094661"/>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实际应用场景</a:t>
            </a:r>
            <a:endParaRPr lang="en-US" sz="3900" dirty="0"/>
          </a:p>
        </p:txBody>
      </p:sp>
      <p:pic>
        <p:nvPicPr>
          <p:cNvPr id="3" name="Image 0" descr="preencoded.png">    </p:cNvPr>
          <p:cNvPicPr>
            <a:picLocks noChangeAspect="1"/>
          </p:cNvPicPr>
          <p:nvPr/>
        </p:nvPicPr>
        <p:blipFill>
          <a:blip r:embed="rId1"/>
          <a:stretch>
            <a:fillRect/>
          </a:stretch>
        </p:blipFill>
        <p:spPr>
          <a:xfrm>
            <a:off x="793790" y="2111573"/>
            <a:ext cx="4182189" cy="2584728"/>
          </a:xfrm>
          <a:prstGeom prst="rect">
            <a:avLst/>
          </a:prstGeom>
        </p:spPr>
      </p:pic>
      <p:sp>
        <p:nvSpPr>
          <p:cNvPr id="4" name="Text 1"/>
          <p:cNvSpPr/>
          <p:nvPr/>
        </p:nvSpPr>
        <p:spPr>
          <a:xfrm>
            <a:off x="793790" y="489465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手势识别</a:t>
            </a:r>
            <a:endParaRPr lang="en-US" sz="1950" dirty="0"/>
          </a:p>
        </p:txBody>
      </p:sp>
      <p:sp>
        <p:nvSpPr>
          <p:cNvPr id="5" name="Text 2"/>
          <p:cNvSpPr/>
          <p:nvPr/>
        </p:nvSpPr>
        <p:spPr>
          <a:xfrm>
            <a:off x="793790" y="5323880"/>
            <a:ext cx="4182189"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将训练好的手势识别模型部署到Jetson设备上，实现实时手势控制界面或设备，为无接触交互提供解决方案。</a:t>
            </a:r>
            <a:endParaRPr lang="en-US" sz="1550" dirty="0"/>
          </a:p>
        </p:txBody>
      </p:sp>
      <p:pic>
        <p:nvPicPr>
          <p:cNvPr id="6" name="Image 1" descr="preencoded.png">    </p:cNvPr>
          <p:cNvPicPr>
            <a:picLocks noChangeAspect="1"/>
          </p:cNvPicPr>
          <p:nvPr/>
        </p:nvPicPr>
        <p:blipFill>
          <a:blip r:embed="rId2"/>
          <a:stretch>
            <a:fillRect/>
          </a:stretch>
        </p:blipFill>
        <p:spPr>
          <a:xfrm>
            <a:off x="5223986" y="2111573"/>
            <a:ext cx="4182308" cy="2584847"/>
          </a:xfrm>
          <a:prstGeom prst="rect">
            <a:avLst/>
          </a:prstGeom>
        </p:spPr>
      </p:pic>
      <p:sp>
        <p:nvSpPr>
          <p:cNvPr id="7" name="Text 3"/>
          <p:cNvSpPr/>
          <p:nvPr/>
        </p:nvSpPr>
        <p:spPr>
          <a:xfrm>
            <a:off x="5223986" y="48947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人脸分类</a:t>
            </a:r>
            <a:endParaRPr lang="en-US" sz="1950" dirty="0"/>
          </a:p>
        </p:txBody>
      </p:sp>
      <p:sp>
        <p:nvSpPr>
          <p:cNvPr id="8" name="Text 4"/>
          <p:cNvSpPr/>
          <p:nvPr/>
        </p:nvSpPr>
        <p:spPr>
          <a:xfrm>
            <a:off x="5223986" y="5323999"/>
            <a:ext cx="4182308"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在边缘设备上进行人脸属性分析，如年龄、性别识别等，保护隐私的同时提供个性化服务。</a:t>
            </a:r>
            <a:endParaRPr lang="en-US" sz="1550" dirty="0"/>
          </a:p>
        </p:txBody>
      </p:sp>
      <p:pic>
        <p:nvPicPr>
          <p:cNvPr id="9" name="Image 2" descr="preencoded.png">    </p:cNvPr>
          <p:cNvPicPr>
            <a:picLocks noChangeAspect="1"/>
          </p:cNvPicPr>
          <p:nvPr/>
        </p:nvPicPr>
        <p:blipFill>
          <a:blip r:embed="rId3"/>
          <a:stretch>
            <a:fillRect/>
          </a:stretch>
        </p:blipFill>
        <p:spPr>
          <a:xfrm>
            <a:off x="9654302" y="2111573"/>
            <a:ext cx="4182308" cy="2584847"/>
          </a:xfrm>
          <a:prstGeom prst="rect">
            <a:avLst/>
          </a:prstGeom>
        </p:spPr>
      </p:pic>
      <p:sp>
        <p:nvSpPr>
          <p:cNvPr id="10" name="Text 5"/>
          <p:cNvSpPr/>
          <p:nvPr/>
        </p:nvSpPr>
        <p:spPr>
          <a:xfrm>
            <a:off x="9654302" y="48947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智能物体追踪</a:t>
            </a:r>
            <a:endParaRPr lang="en-US" sz="1950" dirty="0"/>
          </a:p>
        </p:txBody>
      </p:sp>
      <p:sp>
        <p:nvSpPr>
          <p:cNvPr id="11" name="Text 6"/>
          <p:cNvSpPr/>
          <p:nvPr/>
        </p:nvSpPr>
        <p:spPr>
          <a:xfrm>
            <a:off x="9654302" y="5323999"/>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部署目标检测和追踪模型，应用于安防监控、零售分析或智能交通系统，实现低延迟的实时追踪功能。</a:t>
            </a:r>
            <a:endParaRPr lang="en-US" sz="1550" dirty="0"/>
          </a:p>
        </p:txBody>
      </p:sp>
      <p:sp>
        <p:nvSpPr>
          <p:cNvPr id="12" name="Text 7"/>
          <p:cNvSpPr/>
          <p:nvPr/>
        </p:nvSpPr>
        <p:spPr>
          <a:xfrm>
            <a:off x="793790" y="649986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教师可将此部署流程应用于学生专题项目，帮助学生将理论知识转化为实际应用，培养全面的AI开发能力。通过这些实际案例，学生能更好地理解模型部署的价值和挑战。</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30655"/>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教学目标</a:t>
            </a:r>
            <a:endParaRPr lang="en-US" sz="3900" dirty="0"/>
          </a:p>
        </p:txBody>
      </p:sp>
      <p:sp>
        <p:nvSpPr>
          <p:cNvPr id="4" name="Shape 1"/>
          <p:cNvSpPr/>
          <p:nvPr/>
        </p:nvSpPr>
        <p:spPr>
          <a:xfrm>
            <a:off x="6280190" y="2348389"/>
            <a:ext cx="446484" cy="446484"/>
          </a:xfrm>
          <a:prstGeom prst="roundRect">
            <a:avLst>
              <a:gd name="adj" fmla="val 18670"/>
            </a:avLst>
          </a:prstGeom>
          <a:solidFill>
            <a:srgbClr val="283157"/>
          </a:solidFill>
          <a:ln w="7620">
            <a:solidFill>
              <a:srgbClr val="414A70"/>
            </a:solidFill>
            <a:prstDash val="solid"/>
          </a:ln>
        </p:spPr>
      </p:sp>
      <p:sp>
        <p:nvSpPr>
          <p:cNvPr id="5" name="Text 2"/>
          <p:cNvSpPr/>
          <p:nvPr/>
        </p:nvSpPr>
        <p:spPr>
          <a:xfrm>
            <a:off x="6925032" y="2416612"/>
            <a:ext cx="3720108"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了解模型从训练到部署的完整流程</a:t>
            </a:r>
            <a:endParaRPr lang="en-US" sz="1950" dirty="0"/>
          </a:p>
        </p:txBody>
      </p:sp>
      <p:sp>
        <p:nvSpPr>
          <p:cNvPr id="6" name="Text 3"/>
          <p:cNvSpPr/>
          <p:nvPr/>
        </p:nvSpPr>
        <p:spPr>
          <a:xfrm>
            <a:off x="6925032" y="2845832"/>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掌握AI模型部署的各个环节，从训练到最终在边缘设备上的推理实现。</a:t>
            </a:r>
            <a:endParaRPr lang="en-US" sz="1550" dirty="0"/>
          </a:p>
        </p:txBody>
      </p:sp>
      <p:sp>
        <p:nvSpPr>
          <p:cNvPr id="7" name="Shape 4"/>
          <p:cNvSpPr/>
          <p:nvPr/>
        </p:nvSpPr>
        <p:spPr>
          <a:xfrm>
            <a:off x="6280190" y="3560207"/>
            <a:ext cx="446484" cy="446484"/>
          </a:xfrm>
          <a:prstGeom prst="roundRect">
            <a:avLst>
              <a:gd name="adj" fmla="val 18670"/>
            </a:avLst>
          </a:prstGeom>
          <a:solidFill>
            <a:srgbClr val="283157"/>
          </a:solidFill>
          <a:ln w="7620">
            <a:solidFill>
              <a:srgbClr val="414A70"/>
            </a:solidFill>
            <a:prstDash val="solid"/>
          </a:ln>
        </p:spPr>
      </p:sp>
      <p:sp>
        <p:nvSpPr>
          <p:cNvPr id="8" name="Text 5"/>
          <p:cNvSpPr/>
          <p:nvPr/>
        </p:nvSpPr>
        <p:spPr>
          <a:xfrm>
            <a:off x="6925032" y="3628430"/>
            <a:ext cx="4171593"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掌握ONNX与TensorRT的角色与优势</a:t>
            </a:r>
            <a:endParaRPr lang="en-US" sz="1950" dirty="0"/>
          </a:p>
        </p:txBody>
      </p:sp>
      <p:sp>
        <p:nvSpPr>
          <p:cNvPr id="9" name="Text 6"/>
          <p:cNvSpPr/>
          <p:nvPr/>
        </p:nvSpPr>
        <p:spPr>
          <a:xfrm>
            <a:off x="6925032" y="4057650"/>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理解这些关键技术在模型转换和优化中的作用，以及它们如何提升推理效率。</a:t>
            </a:r>
            <a:endParaRPr lang="en-US" sz="1550" dirty="0"/>
          </a:p>
        </p:txBody>
      </p:sp>
      <p:sp>
        <p:nvSpPr>
          <p:cNvPr id="10" name="Shape 7"/>
          <p:cNvSpPr/>
          <p:nvPr/>
        </p:nvSpPr>
        <p:spPr>
          <a:xfrm>
            <a:off x="6280190" y="4772025"/>
            <a:ext cx="446484" cy="446484"/>
          </a:xfrm>
          <a:prstGeom prst="roundRect">
            <a:avLst>
              <a:gd name="adj" fmla="val 18670"/>
            </a:avLst>
          </a:prstGeom>
          <a:solidFill>
            <a:srgbClr val="283157"/>
          </a:solidFill>
          <a:ln w="7620">
            <a:solidFill>
              <a:srgbClr val="414A70"/>
            </a:solidFill>
            <a:prstDash val="solid"/>
          </a:ln>
        </p:spPr>
      </p:sp>
      <p:sp>
        <p:nvSpPr>
          <p:cNvPr id="11" name="Text 8"/>
          <p:cNvSpPr/>
          <p:nvPr/>
        </p:nvSpPr>
        <p:spPr>
          <a:xfrm>
            <a:off x="6925032" y="4840248"/>
            <a:ext cx="4476869"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了解CPU/GPU/TensorRT执行效能比较</a:t>
            </a:r>
            <a:endParaRPr lang="en-US" sz="1950" dirty="0"/>
          </a:p>
        </p:txBody>
      </p:sp>
      <p:sp>
        <p:nvSpPr>
          <p:cNvPr id="12" name="Text 9"/>
          <p:cNvSpPr/>
          <p:nvPr/>
        </p:nvSpPr>
        <p:spPr>
          <a:xfrm>
            <a:off x="6925032" y="5269468"/>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比较不同执行环境下的性能差异，为选择最佳部署方案提供依据。</a:t>
            </a:r>
            <a:endParaRPr lang="en-US" sz="1550" dirty="0"/>
          </a:p>
        </p:txBody>
      </p:sp>
      <p:sp>
        <p:nvSpPr>
          <p:cNvPr id="13" name="Shape 10"/>
          <p:cNvSpPr/>
          <p:nvPr/>
        </p:nvSpPr>
        <p:spPr>
          <a:xfrm>
            <a:off x="6280190" y="5983843"/>
            <a:ext cx="446484" cy="446484"/>
          </a:xfrm>
          <a:prstGeom prst="roundRect">
            <a:avLst>
              <a:gd name="adj" fmla="val 18670"/>
            </a:avLst>
          </a:prstGeom>
          <a:solidFill>
            <a:srgbClr val="283157"/>
          </a:solidFill>
          <a:ln w="7620">
            <a:solidFill>
              <a:srgbClr val="414A70"/>
            </a:solidFill>
            <a:prstDash val="solid"/>
          </a:ln>
        </p:spPr>
      </p:sp>
      <p:sp>
        <p:nvSpPr>
          <p:cNvPr id="14" name="Text 11"/>
          <p:cNvSpPr/>
          <p:nvPr/>
        </p:nvSpPr>
        <p:spPr>
          <a:xfrm>
            <a:off x="6925032" y="6052066"/>
            <a:ext cx="3720108"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准备下一阶段：模型实际部署演练</a:t>
            </a:r>
            <a:endParaRPr lang="en-US" sz="1950" dirty="0"/>
          </a:p>
        </p:txBody>
      </p:sp>
      <p:sp>
        <p:nvSpPr>
          <p:cNvPr id="15" name="Text 12"/>
          <p:cNvSpPr/>
          <p:nvPr/>
        </p:nvSpPr>
        <p:spPr>
          <a:xfrm>
            <a:off x="6925032" y="6481286"/>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为即将进行的实际操作环节做好知识储备，确保顺利完成部署任务。</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4737" y="518874"/>
            <a:ext cx="5187672" cy="589598"/>
          </a:xfrm>
          <a:prstGeom prst="rect">
            <a:avLst/>
          </a:prstGeom>
          <a:noFill/>
          <a:ln/>
        </p:spPr>
        <p:txBody>
          <a:bodyPr wrap="none" lIns="0" tIns="0" rIns="0" bIns="0" rtlCol="0" anchor="t"/>
          <a:lstStyle/>
          <a:p>
            <a:pPr algn="l" indent="0" marL="0">
              <a:lnSpc>
                <a:spcPts val="4600"/>
              </a:lnSpc>
              <a:buNone/>
            </a:pPr>
            <a:r>
              <a:rPr lang="en-US" sz="3700" dirty="0">
                <a:solidFill>
                  <a:srgbClr val="FFFFFF"/>
                </a:solidFill>
                <a:latin typeface="Fraunces Medium" pitchFamily="34" charset="0"/>
                <a:ea typeface="Fraunces Medium" pitchFamily="34" charset="-122"/>
                <a:cs typeface="Fraunces Medium" pitchFamily="34" charset="-120"/>
              </a:rPr>
              <a:t>模型部署的整体流程架构</a:t>
            </a:r>
            <a:endParaRPr lang="en-US" sz="3700" dirty="0"/>
          </a:p>
        </p:txBody>
      </p:sp>
      <p:sp>
        <p:nvSpPr>
          <p:cNvPr id="3" name="Shape 1"/>
          <p:cNvSpPr/>
          <p:nvPr/>
        </p:nvSpPr>
        <p:spPr>
          <a:xfrm>
            <a:off x="754737" y="1485781"/>
            <a:ext cx="188595" cy="1132046"/>
          </a:xfrm>
          <a:prstGeom prst="roundRect">
            <a:avLst>
              <a:gd name="adj" fmla="val 42021"/>
            </a:avLst>
          </a:prstGeom>
          <a:solidFill>
            <a:srgbClr val="283157"/>
          </a:solidFill>
          <a:ln w="7620">
            <a:solidFill>
              <a:srgbClr val="414A70"/>
            </a:solidFill>
            <a:prstDash val="solid"/>
          </a:ln>
        </p:spPr>
      </p:sp>
      <p:sp>
        <p:nvSpPr>
          <p:cNvPr id="4" name="Text 2"/>
          <p:cNvSpPr/>
          <p:nvPr/>
        </p:nvSpPr>
        <p:spPr>
          <a:xfrm>
            <a:off x="1131927" y="1674376"/>
            <a:ext cx="2358628" cy="294799"/>
          </a:xfrm>
          <a:prstGeom prst="rect">
            <a:avLst/>
          </a:prstGeom>
          <a:noFill/>
          <a:ln/>
        </p:spPr>
        <p:txBody>
          <a:bodyPr wrap="none" lIns="0" tIns="0" rIns="0" bIns="0" rtlCol="0" anchor="t"/>
          <a:lstStyle/>
          <a:p>
            <a:pPr algn="l"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模型训练（云端/PC）</a:t>
            </a:r>
            <a:endParaRPr lang="en-US" sz="1850" dirty="0"/>
          </a:p>
        </p:txBody>
      </p:sp>
      <p:sp>
        <p:nvSpPr>
          <p:cNvPr id="5" name="Text 3"/>
          <p:cNvSpPr/>
          <p:nvPr/>
        </p:nvSpPr>
        <p:spPr>
          <a:xfrm>
            <a:off x="1131927" y="2082284"/>
            <a:ext cx="12743736" cy="301943"/>
          </a:xfrm>
          <a:prstGeom prst="rect">
            <a:avLst/>
          </a:prstGeom>
          <a:noFill/>
          <a:ln/>
        </p:spPr>
        <p:txBody>
          <a:bodyPr wrap="none" lIns="0" tIns="0" rIns="0" bIns="0" rtlCol="0" anchor="t"/>
          <a:lstStyle/>
          <a:p>
            <a:pPr algn="l" indent="0" marL="0">
              <a:lnSpc>
                <a:spcPts val="2350"/>
              </a:lnSpc>
              <a:buNone/>
            </a:pPr>
            <a:r>
              <a:rPr lang="en-US" sz="1450" dirty="0">
                <a:solidFill>
                  <a:srgbClr val="EBECEF"/>
                </a:solidFill>
                <a:latin typeface="Epilogue" pitchFamily="34" charset="0"/>
                <a:ea typeface="Epilogue" pitchFamily="34" charset="-122"/>
                <a:cs typeface="Epilogue" pitchFamily="34" charset="-120"/>
              </a:rPr>
              <a:t>在高性能计算环境中完成模型的训练与验证，确保模型达到预期的准确率。</a:t>
            </a:r>
            <a:endParaRPr lang="en-US" sz="1450" dirty="0"/>
          </a:p>
        </p:txBody>
      </p:sp>
      <p:sp>
        <p:nvSpPr>
          <p:cNvPr id="6" name="Shape 4"/>
          <p:cNvSpPr/>
          <p:nvPr/>
        </p:nvSpPr>
        <p:spPr>
          <a:xfrm>
            <a:off x="1037749" y="2759273"/>
            <a:ext cx="188595" cy="1132046"/>
          </a:xfrm>
          <a:prstGeom prst="roundRect">
            <a:avLst>
              <a:gd name="adj" fmla="val 42021"/>
            </a:avLst>
          </a:prstGeom>
          <a:solidFill>
            <a:srgbClr val="283157"/>
          </a:solidFill>
          <a:ln w="7620">
            <a:solidFill>
              <a:srgbClr val="414A70"/>
            </a:solidFill>
            <a:prstDash val="solid"/>
          </a:ln>
        </p:spPr>
      </p:sp>
      <p:sp>
        <p:nvSpPr>
          <p:cNvPr id="7" name="Text 5"/>
          <p:cNvSpPr/>
          <p:nvPr/>
        </p:nvSpPr>
        <p:spPr>
          <a:xfrm>
            <a:off x="1414939" y="2947868"/>
            <a:ext cx="3822978" cy="294799"/>
          </a:xfrm>
          <a:prstGeom prst="rect">
            <a:avLst/>
          </a:prstGeom>
          <a:noFill/>
          <a:ln/>
        </p:spPr>
        <p:txBody>
          <a:bodyPr wrap="none" lIns="0" tIns="0" rIns="0" bIns="0" rtlCol="0" anchor="t"/>
          <a:lstStyle/>
          <a:p>
            <a:pPr algn="l"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模型导出（PyTorch/TensorFlow）</a:t>
            </a:r>
            <a:endParaRPr lang="en-US" sz="1850" dirty="0"/>
          </a:p>
        </p:txBody>
      </p:sp>
      <p:sp>
        <p:nvSpPr>
          <p:cNvPr id="8" name="Text 6"/>
          <p:cNvSpPr/>
          <p:nvPr/>
        </p:nvSpPr>
        <p:spPr>
          <a:xfrm>
            <a:off x="1414939" y="3355777"/>
            <a:ext cx="12460724" cy="301943"/>
          </a:xfrm>
          <a:prstGeom prst="rect">
            <a:avLst/>
          </a:prstGeom>
          <a:noFill/>
          <a:ln/>
        </p:spPr>
        <p:txBody>
          <a:bodyPr wrap="none" lIns="0" tIns="0" rIns="0" bIns="0" rtlCol="0" anchor="t"/>
          <a:lstStyle/>
          <a:p>
            <a:pPr algn="l" indent="0" marL="0">
              <a:lnSpc>
                <a:spcPts val="2350"/>
              </a:lnSpc>
              <a:buNone/>
            </a:pPr>
            <a:r>
              <a:rPr lang="en-US" sz="1450" dirty="0">
                <a:solidFill>
                  <a:srgbClr val="EBECEF"/>
                </a:solidFill>
                <a:latin typeface="Epilogue" pitchFamily="34" charset="0"/>
                <a:ea typeface="Epilogue" pitchFamily="34" charset="-122"/>
                <a:cs typeface="Epilogue" pitchFamily="34" charset="-120"/>
              </a:rPr>
              <a:t>将训练好的模型从原始框架中导出，准备进行格式转换。</a:t>
            </a:r>
            <a:endParaRPr lang="en-US" sz="1450" dirty="0"/>
          </a:p>
        </p:txBody>
      </p:sp>
      <p:sp>
        <p:nvSpPr>
          <p:cNvPr id="9" name="Shape 7"/>
          <p:cNvSpPr/>
          <p:nvPr/>
        </p:nvSpPr>
        <p:spPr>
          <a:xfrm>
            <a:off x="1320760" y="4032766"/>
            <a:ext cx="188595" cy="1132046"/>
          </a:xfrm>
          <a:prstGeom prst="roundRect">
            <a:avLst>
              <a:gd name="adj" fmla="val 42021"/>
            </a:avLst>
          </a:prstGeom>
          <a:solidFill>
            <a:srgbClr val="283157"/>
          </a:solidFill>
          <a:ln w="7620">
            <a:solidFill>
              <a:srgbClr val="414A70"/>
            </a:solidFill>
            <a:prstDash val="solid"/>
          </a:ln>
        </p:spPr>
      </p:sp>
      <p:sp>
        <p:nvSpPr>
          <p:cNvPr id="10" name="Text 8"/>
          <p:cNvSpPr/>
          <p:nvPr/>
        </p:nvSpPr>
        <p:spPr>
          <a:xfrm>
            <a:off x="1697950" y="4221361"/>
            <a:ext cx="2374940" cy="294799"/>
          </a:xfrm>
          <a:prstGeom prst="rect">
            <a:avLst/>
          </a:prstGeom>
          <a:noFill/>
          <a:ln/>
        </p:spPr>
        <p:txBody>
          <a:bodyPr wrap="none" lIns="0" tIns="0" rIns="0" bIns="0" rtlCol="0" anchor="t"/>
          <a:lstStyle/>
          <a:p>
            <a:pPr algn="l"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模型转换（→ONNX）</a:t>
            </a:r>
            <a:endParaRPr lang="en-US" sz="1850" dirty="0"/>
          </a:p>
        </p:txBody>
      </p:sp>
      <p:sp>
        <p:nvSpPr>
          <p:cNvPr id="11" name="Text 9"/>
          <p:cNvSpPr/>
          <p:nvPr/>
        </p:nvSpPr>
        <p:spPr>
          <a:xfrm>
            <a:off x="1697950" y="4629269"/>
            <a:ext cx="12177712" cy="301943"/>
          </a:xfrm>
          <a:prstGeom prst="rect">
            <a:avLst/>
          </a:prstGeom>
          <a:noFill/>
          <a:ln/>
        </p:spPr>
        <p:txBody>
          <a:bodyPr wrap="none" lIns="0" tIns="0" rIns="0" bIns="0" rtlCol="0" anchor="t"/>
          <a:lstStyle/>
          <a:p>
            <a:pPr algn="l" indent="0" marL="0">
              <a:lnSpc>
                <a:spcPts val="2350"/>
              </a:lnSpc>
              <a:buNone/>
            </a:pPr>
            <a:r>
              <a:rPr lang="en-US" sz="1450" dirty="0">
                <a:solidFill>
                  <a:srgbClr val="EBECEF"/>
                </a:solidFill>
                <a:latin typeface="Epilogue" pitchFamily="34" charset="0"/>
                <a:ea typeface="Epilogue" pitchFamily="34" charset="-122"/>
                <a:cs typeface="Epilogue" pitchFamily="34" charset="-120"/>
              </a:rPr>
              <a:t>将模型转换为中立的ONNX格式，实现跨平台兼容。</a:t>
            </a:r>
            <a:endParaRPr lang="en-US" sz="1450" dirty="0"/>
          </a:p>
        </p:txBody>
      </p:sp>
      <p:sp>
        <p:nvSpPr>
          <p:cNvPr id="12" name="Shape 10"/>
          <p:cNvSpPr/>
          <p:nvPr/>
        </p:nvSpPr>
        <p:spPr>
          <a:xfrm>
            <a:off x="1603772" y="5306258"/>
            <a:ext cx="188595" cy="1132046"/>
          </a:xfrm>
          <a:prstGeom prst="roundRect">
            <a:avLst>
              <a:gd name="adj" fmla="val 42021"/>
            </a:avLst>
          </a:prstGeom>
          <a:solidFill>
            <a:srgbClr val="283157"/>
          </a:solidFill>
          <a:ln w="7620">
            <a:solidFill>
              <a:srgbClr val="414A70"/>
            </a:solidFill>
            <a:prstDash val="solid"/>
          </a:ln>
        </p:spPr>
      </p:sp>
      <p:sp>
        <p:nvSpPr>
          <p:cNvPr id="13" name="Text 11"/>
          <p:cNvSpPr/>
          <p:nvPr/>
        </p:nvSpPr>
        <p:spPr>
          <a:xfrm>
            <a:off x="1980962" y="5494853"/>
            <a:ext cx="2769156" cy="294799"/>
          </a:xfrm>
          <a:prstGeom prst="rect">
            <a:avLst/>
          </a:prstGeom>
          <a:noFill/>
          <a:ln/>
        </p:spPr>
        <p:txBody>
          <a:bodyPr wrap="none" lIns="0" tIns="0" rIns="0" bIns="0" rtlCol="0" anchor="t"/>
          <a:lstStyle/>
          <a:p>
            <a:pPr algn="l"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优化部署（→TensorRT）</a:t>
            </a:r>
            <a:endParaRPr lang="en-US" sz="1850" dirty="0"/>
          </a:p>
        </p:txBody>
      </p:sp>
      <p:sp>
        <p:nvSpPr>
          <p:cNvPr id="14" name="Text 12"/>
          <p:cNvSpPr/>
          <p:nvPr/>
        </p:nvSpPr>
        <p:spPr>
          <a:xfrm>
            <a:off x="1980962" y="5902762"/>
            <a:ext cx="11894701" cy="301943"/>
          </a:xfrm>
          <a:prstGeom prst="rect">
            <a:avLst/>
          </a:prstGeom>
          <a:noFill/>
          <a:ln/>
        </p:spPr>
        <p:txBody>
          <a:bodyPr wrap="none" lIns="0" tIns="0" rIns="0" bIns="0" rtlCol="0" anchor="t"/>
          <a:lstStyle/>
          <a:p>
            <a:pPr algn="l" indent="0" marL="0">
              <a:lnSpc>
                <a:spcPts val="2350"/>
              </a:lnSpc>
              <a:buNone/>
            </a:pPr>
            <a:r>
              <a:rPr lang="en-US" sz="1450" dirty="0">
                <a:solidFill>
                  <a:srgbClr val="EBECEF"/>
                </a:solidFill>
                <a:latin typeface="Epilogue" pitchFamily="34" charset="0"/>
                <a:ea typeface="Epilogue" pitchFamily="34" charset="-122"/>
                <a:cs typeface="Epilogue" pitchFamily="34" charset="-120"/>
              </a:rPr>
              <a:t>使用TensorRT对模型进行优化，提高推理速度和效率。</a:t>
            </a:r>
            <a:endParaRPr lang="en-US" sz="1450" dirty="0"/>
          </a:p>
        </p:txBody>
      </p:sp>
      <p:sp>
        <p:nvSpPr>
          <p:cNvPr id="15" name="Shape 13"/>
          <p:cNvSpPr/>
          <p:nvPr/>
        </p:nvSpPr>
        <p:spPr>
          <a:xfrm>
            <a:off x="1320760" y="6579751"/>
            <a:ext cx="188595" cy="1132046"/>
          </a:xfrm>
          <a:prstGeom prst="roundRect">
            <a:avLst>
              <a:gd name="adj" fmla="val 42021"/>
            </a:avLst>
          </a:prstGeom>
          <a:solidFill>
            <a:srgbClr val="283157"/>
          </a:solidFill>
          <a:ln w="7620">
            <a:solidFill>
              <a:srgbClr val="414A70"/>
            </a:solidFill>
            <a:prstDash val="solid"/>
          </a:ln>
        </p:spPr>
      </p:sp>
      <p:sp>
        <p:nvSpPr>
          <p:cNvPr id="16" name="Text 14"/>
          <p:cNvSpPr/>
          <p:nvPr/>
        </p:nvSpPr>
        <p:spPr>
          <a:xfrm>
            <a:off x="1697950" y="6768346"/>
            <a:ext cx="3506510" cy="294799"/>
          </a:xfrm>
          <a:prstGeom prst="rect">
            <a:avLst/>
          </a:prstGeom>
          <a:noFill/>
          <a:ln/>
        </p:spPr>
        <p:txBody>
          <a:bodyPr wrap="none" lIns="0" tIns="0" rIns="0" bIns="0" rtlCol="0" anchor="t"/>
          <a:lstStyle/>
          <a:p>
            <a:pPr algn="l" indent="0" marL="0">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Jetson执行推理（C++/Python）</a:t>
            </a:r>
            <a:endParaRPr lang="en-US" sz="1850" dirty="0"/>
          </a:p>
        </p:txBody>
      </p:sp>
      <p:sp>
        <p:nvSpPr>
          <p:cNvPr id="17" name="Text 15"/>
          <p:cNvSpPr/>
          <p:nvPr/>
        </p:nvSpPr>
        <p:spPr>
          <a:xfrm>
            <a:off x="1697950" y="7176254"/>
            <a:ext cx="12177712" cy="301943"/>
          </a:xfrm>
          <a:prstGeom prst="rect">
            <a:avLst/>
          </a:prstGeom>
          <a:noFill/>
          <a:ln/>
        </p:spPr>
        <p:txBody>
          <a:bodyPr wrap="none" lIns="0" tIns="0" rIns="0" bIns="0" rtlCol="0" anchor="t"/>
          <a:lstStyle/>
          <a:p>
            <a:pPr algn="l" indent="0" marL="0">
              <a:lnSpc>
                <a:spcPts val="2350"/>
              </a:lnSpc>
              <a:buNone/>
            </a:pPr>
            <a:r>
              <a:rPr lang="en-US" sz="1450" dirty="0">
                <a:solidFill>
                  <a:srgbClr val="EBECEF"/>
                </a:solidFill>
                <a:latin typeface="Epilogue" pitchFamily="34" charset="0"/>
                <a:ea typeface="Epilogue" pitchFamily="34" charset="-122"/>
                <a:cs typeface="Epilogue" pitchFamily="34" charset="-120"/>
              </a:rPr>
              <a:t>在边缘设备上加载优化后的模型，执行实时推理任务。</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31702"/>
            <a:ext cx="6982658"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ONNX：开放神经网络交换格式</a:t>
            </a:r>
            <a:endParaRPr lang="en-US" sz="3900" dirty="0"/>
          </a:p>
        </p:txBody>
      </p:sp>
      <p:sp>
        <p:nvSpPr>
          <p:cNvPr id="3" name="Text 1"/>
          <p:cNvSpPr/>
          <p:nvPr/>
        </p:nvSpPr>
        <p:spPr>
          <a:xfrm>
            <a:off x="793790" y="2328029"/>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ONNX（Open Neural Network Exchange）是一种中立的模型格式，它的主要作用是实现不同深度学习框架之间的互操作性。通过ONNX，我们可以将在PyTorch、TensorFlow或Keras中训练的模型转换为统一格式，然后在各种平台上运行。</a:t>
            </a:r>
            <a:endParaRPr lang="en-US" sz="1550" dirty="0"/>
          </a:p>
        </p:txBody>
      </p:sp>
      <p:sp>
        <p:nvSpPr>
          <p:cNvPr id="4" name="Text 2"/>
          <p:cNvSpPr/>
          <p:nvPr/>
        </p:nvSpPr>
        <p:spPr>
          <a:xfrm>
            <a:off x="793790" y="3776782"/>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这种转换能力特别适合边缘计算场景，如Jetson设备，它允许我们在不同的开发和部署环境之间无缝切换，大大提高了模型的可移植性和实用性。</a:t>
            </a:r>
            <a:endParaRPr lang="en-US" sz="1550" dirty="0"/>
          </a:p>
        </p:txBody>
      </p:sp>
      <p:pic>
        <p:nvPicPr>
          <p:cNvPr id="5" name="Image 0" descr="preencoded.png">    </p:cNvPr>
          <p:cNvPicPr>
            <a:picLocks noChangeAspect="1"/>
          </p:cNvPicPr>
          <p:nvPr/>
        </p:nvPicPr>
        <p:blipFill>
          <a:blip r:embed="rId1"/>
          <a:stretch>
            <a:fillRect/>
          </a:stretch>
        </p:blipFill>
        <p:spPr>
          <a:xfrm>
            <a:off x="7564874" y="2372678"/>
            <a:ext cx="6279356" cy="3588187"/>
          </a:xfrm>
          <a:prstGeom prst="rect">
            <a:avLst/>
          </a:prstGeom>
        </p:spPr>
      </p:pic>
      <p:sp>
        <p:nvSpPr>
          <p:cNvPr id="6" name="Text 3"/>
          <p:cNvSpPr/>
          <p:nvPr/>
        </p:nvSpPr>
        <p:spPr>
          <a:xfrm>
            <a:off x="7564874" y="6184106"/>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ONNX作为中间格式，实现了模型在不同框架间的转换与共享，简化了部署流程。</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13078"/>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TensorRT：NVIDIA深度学习推理引擎</a:t>
            </a:r>
            <a:endParaRPr lang="en-US" sz="3900" dirty="0"/>
          </a:p>
        </p:txBody>
      </p:sp>
      <p:pic>
        <p:nvPicPr>
          <p:cNvPr id="4" name="Image 1" descr="preencoded.png">    </p:cNvPr>
          <p:cNvPicPr>
            <a:picLocks noChangeAspect="1"/>
          </p:cNvPicPr>
          <p:nvPr/>
        </p:nvPicPr>
        <p:blipFill>
          <a:blip r:embed="rId2"/>
          <a:stretch>
            <a:fillRect/>
          </a:stretch>
        </p:blipFill>
        <p:spPr>
          <a:xfrm>
            <a:off x="6280190" y="2350889"/>
            <a:ext cx="496133" cy="496133"/>
          </a:xfrm>
          <a:prstGeom prst="rect">
            <a:avLst/>
          </a:prstGeom>
        </p:spPr>
      </p:pic>
      <p:sp>
        <p:nvSpPr>
          <p:cNvPr id="5" name="Text 1"/>
          <p:cNvSpPr/>
          <p:nvPr/>
        </p:nvSpPr>
        <p:spPr>
          <a:xfrm>
            <a:off x="6280190" y="309503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高效推理工具</a:t>
            </a:r>
            <a:endParaRPr lang="en-US" sz="1950" dirty="0"/>
          </a:p>
        </p:txBody>
      </p:sp>
      <p:sp>
        <p:nvSpPr>
          <p:cNvPr id="6" name="Text 2"/>
          <p:cNvSpPr/>
          <p:nvPr/>
        </p:nvSpPr>
        <p:spPr>
          <a:xfrm>
            <a:off x="6280190" y="3524250"/>
            <a:ext cx="3654147" cy="127015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TensorRT是NVIDIA专为其GPU优化的深度学习推理引擎，能够显著提升模型的执行速度，特别适合需要实时响应的应用场景。</a:t>
            </a:r>
            <a:endParaRPr lang="en-US" sz="1550" dirty="0"/>
          </a:p>
        </p:txBody>
      </p:sp>
      <p:pic>
        <p:nvPicPr>
          <p:cNvPr id="7" name="Image 2" descr="preencoded.png">    </p:cNvPr>
          <p:cNvPicPr>
            <a:picLocks noChangeAspect="1"/>
          </p:cNvPicPr>
          <p:nvPr/>
        </p:nvPicPr>
        <p:blipFill>
          <a:blip r:embed="rId3"/>
          <a:stretch>
            <a:fillRect/>
          </a:stretch>
        </p:blipFill>
        <p:spPr>
          <a:xfrm>
            <a:off x="10182344" y="2350889"/>
            <a:ext cx="496133" cy="496133"/>
          </a:xfrm>
          <a:prstGeom prst="rect">
            <a:avLst/>
          </a:prstGeom>
        </p:spPr>
      </p:pic>
      <p:sp>
        <p:nvSpPr>
          <p:cNvPr id="8" name="Text 3"/>
          <p:cNvSpPr/>
          <p:nvPr/>
        </p:nvSpPr>
        <p:spPr>
          <a:xfrm>
            <a:off x="10182344" y="309503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层融合技术</a:t>
            </a:r>
            <a:endParaRPr lang="en-US" sz="1950" dirty="0"/>
          </a:p>
        </p:txBody>
      </p:sp>
      <p:sp>
        <p:nvSpPr>
          <p:cNvPr id="9" name="Text 4"/>
          <p:cNvSpPr/>
          <p:nvPr/>
        </p:nvSpPr>
        <p:spPr>
          <a:xfrm>
            <a:off x="10182344" y="3524250"/>
            <a:ext cx="3654266"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通过layer fusion技术，TensorRT可以将多个计算层合并为一个优化的层，减少内存访问次数，提高计算效率。</a:t>
            </a:r>
            <a:endParaRPr lang="en-US" sz="1550" dirty="0"/>
          </a:p>
        </p:txBody>
      </p:sp>
      <p:pic>
        <p:nvPicPr>
          <p:cNvPr id="10" name="Image 3" descr="preencoded.png">    </p:cNvPr>
          <p:cNvPicPr>
            <a:picLocks noChangeAspect="1"/>
          </p:cNvPicPr>
          <p:nvPr/>
        </p:nvPicPr>
        <p:blipFill>
          <a:blip r:embed="rId4"/>
          <a:stretch>
            <a:fillRect/>
          </a:stretch>
        </p:blipFill>
        <p:spPr>
          <a:xfrm>
            <a:off x="6280190" y="5290542"/>
            <a:ext cx="496133" cy="496133"/>
          </a:xfrm>
          <a:prstGeom prst="rect">
            <a:avLst/>
          </a:prstGeom>
        </p:spPr>
      </p:pic>
      <p:sp>
        <p:nvSpPr>
          <p:cNvPr id="11" name="Text 5"/>
          <p:cNvSpPr/>
          <p:nvPr/>
        </p:nvSpPr>
        <p:spPr>
          <a:xfrm>
            <a:off x="6280190" y="603468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权重量化</a:t>
            </a:r>
            <a:endParaRPr lang="en-US" sz="1950" dirty="0"/>
          </a:p>
        </p:txBody>
      </p:sp>
      <p:sp>
        <p:nvSpPr>
          <p:cNvPr id="12" name="Text 6"/>
          <p:cNvSpPr/>
          <p:nvPr/>
        </p:nvSpPr>
        <p:spPr>
          <a:xfrm>
            <a:off x="6280190" y="6463903"/>
            <a:ext cx="3654147"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支持将FP32精度的权重降低为FP16或INT8，在保持模型准确率的同时，大幅提升推理速度和降低内存占用。</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31702"/>
            <a:ext cx="5001101"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PyTorch模型导出步骤</a:t>
            </a:r>
            <a:endParaRPr lang="en-US" sz="3900" dirty="0"/>
          </a:p>
        </p:txBody>
      </p:sp>
      <p:sp>
        <p:nvSpPr>
          <p:cNvPr id="3" name="Text 1"/>
          <p:cNvSpPr/>
          <p:nvPr/>
        </p:nvSpPr>
        <p:spPr>
          <a:xfrm>
            <a:off x="793790" y="2347793"/>
            <a:ext cx="3872032"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raunces Medium" pitchFamily="34" charset="0"/>
                <a:ea typeface="Fraunces Medium" pitchFamily="34" charset="-122"/>
                <a:cs typeface="Fraunces Medium" pitchFamily="34" charset="-120"/>
              </a:rPr>
              <a:t>第1步：PyTorch模型导出为ONNX</a:t>
            </a:r>
            <a:endParaRPr lang="en-US" sz="1950" dirty="0"/>
          </a:p>
        </p:txBody>
      </p:sp>
      <p:sp>
        <p:nvSpPr>
          <p:cNvPr id="4" name="Shape 2"/>
          <p:cNvSpPr/>
          <p:nvPr/>
        </p:nvSpPr>
        <p:spPr>
          <a:xfrm>
            <a:off x="793790" y="2881193"/>
            <a:ext cx="6279356" cy="2520434"/>
          </a:xfrm>
          <a:prstGeom prst="roundRect">
            <a:avLst>
              <a:gd name="adj" fmla="val 3307"/>
            </a:avLst>
          </a:prstGeom>
          <a:solidFill>
            <a:srgbClr val="181E34"/>
          </a:solidFill>
          <a:ln/>
        </p:spPr>
      </p:sp>
      <p:sp>
        <p:nvSpPr>
          <p:cNvPr id="5" name="Shape 3"/>
          <p:cNvSpPr/>
          <p:nvPr/>
        </p:nvSpPr>
        <p:spPr>
          <a:xfrm>
            <a:off x="783908" y="2881193"/>
            <a:ext cx="6299121" cy="2520434"/>
          </a:xfrm>
          <a:prstGeom prst="roundRect">
            <a:avLst>
              <a:gd name="adj" fmla="val 1181"/>
            </a:avLst>
          </a:prstGeom>
          <a:solidFill>
            <a:srgbClr val="181E34"/>
          </a:solidFill>
          <a:ln/>
        </p:spPr>
      </p:sp>
      <p:sp>
        <p:nvSpPr>
          <p:cNvPr id="6" name="Text 4"/>
          <p:cNvSpPr/>
          <p:nvPr/>
        </p:nvSpPr>
        <p:spPr>
          <a:xfrm>
            <a:off x="982266" y="3030022"/>
            <a:ext cx="5902404" cy="2222778"/>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highlight>
                  <a:srgbClr val="181E34"/>
                </a:highlight>
                <a:latin typeface="Consolas" pitchFamily="34" charset="0"/>
                <a:ea typeface="Consolas" pitchFamily="34" charset="-122"/>
                <a:cs typeface="Consolas" pitchFamily="34" charset="-120"/>
              </a:rPr>
              <a:t>import torchimport torchvision.models as modelsmodel = models.resnet18(pretrained=True)dummy_input = torch.randn(1, 3, 224, 224)torch.onnx.export(model, dummy_input, "resnet18.onnx")</a:t>
            </a:r>
            <a:endParaRPr lang="en-US" sz="1550" dirty="0"/>
          </a:p>
        </p:txBody>
      </p:sp>
      <p:sp>
        <p:nvSpPr>
          <p:cNvPr id="7" name="Text 5"/>
          <p:cNvSpPr/>
          <p:nvPr/>
        </p:nvSpPr>
        <p:spPr>
          <a:xfrm>
            <a:off x="793790" y="5624870"/>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这段代码展示了如何将预训练的ResNet18模型导出为ONNX格式。我们首先加载模型，然后创建一个与预期输入形状相匹配的虚拟输入张量，最后使用torch.onnx.export函数完成导出。</a:t>
            </a:r>
            <a:endParaRPr lang="en-US" sz="1550" dirty="0"/>
          </a:p>
        </p:txBody>
      </p:sp>
      <p:pic>
        <p:nvPicPr>
          <p:cNvPr id="8" name="Image 0" descr="preencoded.png">    </p:cNvPr>
          <p:cNvPicPr>
            <a:picLocks noChangeAspect="1"/>
          </p:cNvPicPr>
          <p:nvPr/>
        </p:nvPicPr>
        <p:blipFill>
          <a:blip r:embed="rId1"/>
          <a:stretch>
            <a:fillRect/>
          </a:stretch>
        </p:blipFill>
        <p:spPr>
          <a:xfrm>
            <a:off x="7564874" y="2372678"/>
            <a:ext cx="6279356" cy="3588187"/>
          </a:xfrm>
          <a:prstGeom prst="rect">
            <a:avLst/>
          </a:prstGeom>
        </p:spPr>
      </p:pic>
      <p:sp>
        <p:nvSpPr>
          <p:cNvPr id="9" name="Text 6"/>
          <p:cNvSpPr/>
          <p:nvPr/>
        </p:nvSpPr>
        <p:spPr>
          <a:xfrm>
            <a:off x="7564874" y="6184106"/>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导出过程需要指定模型、输入张量和输出文件名。确保输入张量的维度与模型期望的输入一致，通常为[批次大小, 通道数, 高度, 宽度]。</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87629"/>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转换为TensorRT引擎</a:t>
            </a:r>
            <a:endParaRPr lang="en-US" sz="3900" dirty="0"/>
          </a:p>
        </p:txBody>
      </p:sp>
      <p:sp>
        <p:nvSpPr>
          <p:cNvPr id="3" name="Text 1"/>
          <p:cNvSpPr/>
          <p:nvPr/>
        </p:nvSpPr>
        <p:spPr>
          <a:xfrm>
            <a:off x="793790" y="3103721"/>
            <a:ext cx="3455551"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raunces Medium" pitchFamily="34" charset="0"/>
                <a:ea typeface="Fraunces Medium" pitchFamily="34" charset="-122"/>
                <a:cs typeface="Fraunces Medium" pitchFamily="34" charset="-120"/>
              </a:rPr>
              <a:t>第2步：使用trtexec命令行工具</a:t>
            </a:r>
            <a:endParaRPr lang="en-US" sz="1950" dirty="0"/>
          </a:p>
        </p:txBody>
      </p:sp>
      <p:sp>
        <p:nvSpPr>
          <p:cNvPr id="4" name="Shape 2"/>
          <p:cNvSpPr/>
          <p:nvPr/>
        </p:nvSpPr>
        <p:spPr>
          <a:xfrm>
            <a:off x="793790" y="3637121"/>
            <a:ext cx="6279356" cy="932736"/>
          </a:xfrm>
          <a:prstGeom prst="roundRect">
            <a:avLst>
              <a:gd name="adj" fmla="val 8937"/>
            </a:avLst>
          </a:prstGeom>
          <a:solidFill>
            <a:srgbClr val="181E34"/>
          </a:solidFill>
          <a:ln/>
        </p:spPr>
      </p:sp>
      <p:sp>
        <p:nvSpPr>
          <p:cNvPr id="5" name="Shape 3"/>
          <p:cNvSpPr/>
          <p:nvPr/>
        </p:nvSpPr>
        <p:spPr>
          <a:xfrm>
            <a:off x="783908" y="3637121"/>
            <a:ext cx="6299121" cy="932736"/>
          </a:xfrm>
          <a:prstGeom prst="roundRect">
            <a:avLst>
              <a:gd name="adj" fmla="val 3192"/>
            </a:avLst>
          </a:prstGeom>
          <a:solidFill>
            <a:srgbClr val="181E34"/>
          </a:solidFill>
          <a:ln/>
        </p:spPr>
      </p:sp>
      <p:sp>
        <p:nvSpPr>
          <p:cNvPr id="6" name="Text 4"/>
          <p:cNvSpPr/>
          <p:nvPr/>
        </p:nvSpPr>
        <p:spPr>
          <a:xfrm>
            <a:off x="982266" y="3785949"/>
            <a:ext cx="5902404"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highlight>
                  <a:srgbClr val="181E34"/>
                </a:highlight>
                <a:latin typeface="Consolas" pitchFamily="34" charset="0"/>
                <a:ea typeface="Consolas" pitchFamily="34" charset="-122"/>
                <a:cs typeface="Consolas" pitchFamily="34" charset="-120"/>
              </a:rPr>
              <a:t>/usr/src/tensorrt/bin/trtexec --onnx=resnet18.onnx --saveEngine=resnet18.engine</a:t>
            </a:r>
            <a:endParaRPr lang="en-US" sz="1550" dirty="0"/>
          </a:p>
        </p:txBody>
      </p:sp>
      <p:sp>
        <p:nvSpPr>
          <p:cNvPr id="7" name="Text 5"/>
          <p:cNvSpPr/>
          <p:nvPr/>
        </p:nvSpPr>
        <p:spPr>
          <a:xfrm>
            <a:off x="793790" y="4793099"/>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这是使用NVIDIA提供的trtexec工具将ONNX模型转换为TensorRT引擎的命令。该工具不仅可以完成转换，还能提供性能基准测试。</a:t>
            </a:r>
            <a:endParaRPr lang="en-US" sz="1550" dirty="0"/>
          </a:p>
        </p:txBody>
      </p:sp>
      <p:sp>
        <p:nvSpPr>
          <p:cNvPr id="8" name="Text 6"/>
          <p:cNvSpPr/>
          <p:nvPr/>
        </p:nvSpPr>
        <p:spPr>
          <a:xfrm>
            <a:off x="7564874" y="3103721"/>
            <a:ext cx="2849999"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raunces Medium" pitchFamily="34" charset="0"/>
                <a:ea typeface="Fraunces Medium" pitchFamily="34" charset="-122"/>
                <a:cs typeface="Fraunces Medium" pitchFamily="34" charset="-120"/>
              </a:rPr>
              <a:t>使用Python API进行转换</a:t>
            </a:r>
            <a:endParaRPr lang="en-US" sz="1950" dirty="0"/>
          </a:p>
        </p:txBody>
      </p:sp>
      <p:sp>
        <p:nvSpPr>
          <p:cNvPr id="9" name="Shape 7"/>
          <p:cNvSpPr/>
          <p:nvPr/>
        </p:nvSpPr>
        <p:spPr>
          <a:xfrm>
            <a:off x="7564874" y="3637121"/>
            <a:ext cx="6279356" cy="1250275"/>
          </a:xfrm>
          <a:prstGeom prst="roundRect">
            <a:avLst>
              <a:gd name="adj" fmla="val 6667"/>
            </a:avLst>
          </a:prstGeom>
          <a:solidFill>
            <a:srgbClr val="181E34"/>
          </a:solidFill>
          <a:ln/>
        </p:spPr>
      </p:sp>
      <p:sp>
        <p:nvSpPr>
          <p:cNvPr id="10" name="Shape 8"/>
          <p:cNvSpPr/>
          <p:nvPr/>
        </p:nvSpPr>
        <p:spPr>
          <a:xfrm>
            <a:off x="7554992" y="3637121"/>
            <a:ext cx="6299121" cy="1250275"/>
          </a:xfrm>
          <a:prstGeom prst="roundRect">
            <a:avLst>
              <a:gd name="adj" fmla="val 2381"/>
            </a:avLst>
          </a:prstGeom>
          <a:solidFill>
            <a:srgbClr val="181E34"/>
          </a:solidFill>
          <a:ln/>
        </p:spPr>
      </p:sp>
      <p:sp>
        <p:nvSpPr>
          <p:cNvPr id="11" name="Text 9"/>
          <p:cNvSpPr/>
          <p:nvPr/>
        </p:nvSpPr>
        <p:spPr>
          <a:xfrm>
            <a:off x="7753350" y="3785949"/>
            <a:ext cx="5902404"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highlight>
                  <a:srgbClr val="181E34"/>
                </a:highlight>
                <a:latin typeface="Consolas" pitchFamily="34" charset="0"/>
                <a:ea typeface="Consolas" pitchFamily="34" charset="-122"/>
                <a:cs typeface="Consolas" pitchFamily="34" charset="-120"/>
              </a:rPr>
              <a:t>import tensorrt as trt# 使用ONNX parser转换成TensorRT Engine</a:t>
            </a:r>
            <a:endParaRPr lang="en-US" sz="1550" dirty="0"/>
          </a:p>
        </p:txBody>
      </p:sp>
      <p:sp>
        <p:nvSpPr>
          <p:cNvPr id="12" name="Text 10"/>
          <p:cNvSpPr/>
          <p:nvPr/>
        </p:nvSpPr>
        <p:spPr>
          <a:xfrm>
            <a:off x="7564874" y="5110639"/>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除了命令行工具外，我们还可以使用TensorRT的Python API进行更灵活的转换，这种方式允许我们在转换过程中进行更多自定义设置，如精度选择、动态形状支持等。</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64350"/>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在Jetson上执行推理</a:t>
            </a:r>
            <a:endParaRPr lang="en-US" sz="3900" dirty="0"/>
          </a:p>
        </p:txBody>
      </p:sp>
      <p:pic>
        <p:nvPicPr>
          <p:cNvPr id="4" name="Image 1" descr="preencoded.png">    </p:cNvPr>
          <p:cNvPicPr>
            <a:picLocks noChangeAspect="1"/>
          </p:cNvPicPr>
          <p:nvPr/>
        </p:nvPicPr>
        <p:blipFill>
          <a:blip r:embed="rId2"/>
          <a:stretch>
            <a:fillRect/>
          </a:stretch>
        </p:blipFill>
        <p:spPr>
          <a:xfrm>
            <a:off x="793790" y="2382083"/>
            <a:ext cx="992267" cy="1461016"/>
          </a:xfrm>
          <a:prstGeom prst="rect">
            <a:avLst/>
          </a:prstGeom>
        </p:spPr>
      </p:pic>
      <p:sp>
        <p:nvSpPr>
          <p:cNvPr id="5" name="Text 1"/>
          <p:cNvSpPr/>
          <p:nvPr/>
        </p:nvSpPr>
        <p:spPr>
          <a:xfrm>
            <a:off x="1984415" y="258044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推理前处理</a:t>
            </a:r>
            <a:endParaRPr lang="en-US" sz="1950" dirty="0"/>
          </a:p>
        </p:txBody>
      </p:sp>
      <p:sp>
        <p:nvSpPr>
          <p:cNvPr id="6" name="Text 2"/>
          <p:cNvSpPr/>
          <p:nvPr/>
        </p:nvSpPr>
        <p:spPr>
          <a:xfrm>
            <a:off x="1984415" y="3009662"/>
            <a:ext cx="6365796"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使用OpenCV加载图像，调整大小至模型要求的输入尺寸，并进行归一化处理。</a:t>
            </a:r>
            <a:endParaRPr lang="en-US" sz="1550" dirty="0"/>
          </a:p>
        </p:txBody>
      </p:sp>
      <p:pic>
        <p:nvPicPr>
          <p:cNvPr id="7" name="Image 2" descr="preencoded.png">    </p:cNvPr>
          <p:cNvPicPr>
            <a:picLocks noChangeAspect="1"/>
          </p:cNvPicPr>
          <p:nvPr/>
        </p:nvPicPr>
        <p:blipFill>
          <a:blip r:embed="rId3"/>
          <a:stretch>
            <a:fillRect/>
          </a:stretch>
        </p:blipFill>
        <p:spPr>
          <a:xfrm>
            <a:off x="793790" y="3843099"/>
            <a:ext cx="992267" cy="1461016"/>
          </a:xfrm>
          <a:prstGeom prst="rect">
            <a:avLst/>
          </a:prstGeom>
        </p:spPr>
      </p:pic>
      <p:sp>
        <p:nvSpPr>
          <p:cNvPr id="8" name="Text 3"/>
          <p:cNvSpPr/>
          <p:nvPr/>
        </p:nvSpPr>
        <p:spPr>
          <a:xfrm>
            <a:off x="1984415" y="404145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TensorRT执行</a:t>
            </a:r>
            <a:endParaRPr lang="en-US" sz="1950" dirty="0"/>
          </a:p>
        </p:txBody>
      </p:sp>
      <p:sp>
        <p:nvSpPr>
          <p:cNvPr id="9" name="Text 4"/>
          <p:cNvSpPr/>
          <p:nvPr/>
        </p:nvSpPr>
        <p:spPr>
          <a:xfrm>
            <a:off x="1984415" y="4470678"/>
            <a:ext cx="6365796"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加载优化后的TensorRT引擎，将处理好的输入数据送入模型，获取推理结果。</a:t>
            </a:r>
            <a:endParaRPr lang="en-US" sz="1550" dirty="0"/>
          </a:p>
        </p:txBody>
      </p:sp>
      <p:pic>
        <p:nvPicPr>
          <p:cNvPr id="10" name="Image 3" descr="preencoded.png">    </p:cNvPr>
          <p:cNvPicPr>
            <a:picLocks noChangeAspect="1"/>
          </p:cNvPicPr>
          <p:nvPr/>
        </p:nvPicPr>
        <p:blipFill>
          <a:blip r:embed="rId4"/>
          <a:stretch>
            <a:fillRect/>
          </a:stretch>
        </p:blipFill>
        <p:spPr>
          <a:xfrm>
            <a:off x="793790" y="5304115"/>
            <a:ext cx="992267" cy="1461016"/>
          </a:xfrm>
          <a:prstGeom prst="rect">
            <a:avLst/>
          </a:prstGeom>
        </p:spPr>
      </p:pic>
      <p:sp>
        <p:nvSpPr>
          <p:cNvPr id="11" name="Text 5"/>
          <p:cNvSpPr/>
          <p:nvPr/>
        </p:nvSpPr>
        <p:spPr>
          <a:xfrm>
            <a:off x="1984415" y="550247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结果后处理</a:t>
            </a:r>
            <a:endParaRPr lang="en-US" sz="1950" dirty="0"/>
          </a:p>
        </p:txBody>
      </p:sp>
      <p:sp>
        <p:nvSpPr>
          <p:cNvPr id="12" name="Text 6"/>
          <p:cNvSpPr/>
          <p:nvPr/>
        </p:nvSpPr>
        <p:spPr>
          <a:xfrm>
            <a:off x="1984415" y="5931694"/>
            <a:ext cx="6365796"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对模型输出进行解析，如应用softmax函数、非极大值抑制等，最终得到可用的预测结果。</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27753"/>
            <a:ext cx="7442121"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部署方式比较：效能、功耗与弹性</a:t>
            </a:r>
            <a:endParaRPr lang="en-US" sz="3900" dirty="0"/>
          </a:p>
        </p:txBody>
      </p:sp>
      <p:sp>
        <p:nvSpPr>
          <p:cNvPr id="3" name="Shape 1"/>
          <p:cNvSpPr/>
          <p:nvPr/>
        </p:nvSpPr>
        <p:spPr>
          <a:xfrm>
            <a:off x="793790" y="3044666"/>
            <a:ext cx="13042821" cy="2298859"/>
          </a:xfrm>
          <a:prstGeom prst="roundRect">
            <a:avLst>
              <a:gd name="adj" fmla="val 3626"/>
            </a:avLst>
          </a:prstGeom>
          <a:noFill/>
          <a:ln w="7620">
            <a:solidFill>
              <a:srgbClr val="FFFFFF">
                <a:alpha val="24000"/>
              </a:srgbClr>
            </a:solidFill>
            <a:prstDash val="solid"/>
          </a:ln>
        </p:spPr>
      </p:sp>
      <p:sp>
        <p:nvSpPr>
          <p:cNvPr id="4" name="Shape 2"/>
          <p:cNvSpPr/>
          <p:nvPr/>
        </p:nvSpPr>
        <p:spPr>
          <a:xfrm>
            <a:off x="801410" y="3052286"/>
            <a:ext cx="13027581" cy="570905"/>
          </a:xfrm>
          <a:prstGeom prst="rect">
            <a:avLst/>
          </a:prstGeom>
          <a:solidFill>
            <a:srgbClr val="FFFFFF">
              <a:alpha val="4000"/>
            </a:srgbClr>
          </a:solidFill>
          <a:ln/>
        </p:spPr>
      </p:sp>
      <p:sp>
        <p:nvSpPr>
          <p:cNvPr id="5" name="Text 3"/>
          <p:cNvSpPr/>
          <p:nvPr/>
        </p:nvSpPr>
        <p:spPr>
          <a:xfrm>
            <a:off x="1000006" y="3178969"/>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模型执行方式</a:t>
            </a:r>
            <a:endParaRPr lang="en-US" sz="1550" dirty="0"/>
          </a:p>
        </p:txBody>
      </p:sp>
      <p:sp>
        <p:nvSpPr>
          <p:cNvPr id="6" name="Text 4"/>
          <p:cNvSpPr/>
          <p:nvPr/>
        </p:nvSpPr>
        <p:spPr>
          <a:xfrm>
            <a:off x="4260652" y="3178969"/>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优点</a:t>
            </a:r>
            <a:endParaRPr lang="en-US" sz="1550" dirty="0"/>
          </a:p>
        </p:txBody>
      </p:sp>
      <p:sp>
        <p:nvSpPr>
          <p:cNvPr id="7" name="Text 5"/>
          <p:cNvSpPr/>
          <p:nvPr/>
        </p:nvSpPr>
        <p:spPr>
          <a:xfrm>
            <a:off x="7517487" y="3178969"/>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缺点</a:t>
            </a:r>
            <a:endParaRPr lang="en-US" sz="1550" dirty="0"/>
          </a:p>
        </p:txBody>
      </p:sp>
      <p:sp>
        <p:nvSpPr>
          <p:cNvPr id="8" name="Text 6"/>
          <p:cNvSpPr/>
          <p:nvPr/>
        </p:nvSpPr>
        <p:spPr>
          <a:xfrm>
            <a:off x="10774323" y="3178969"/>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使用场景</a:t>
            </a:r>
            <a:endParaRPr lang="en-US" sz="1550" dirty="0"/>
          </a:p>
        </p:txBody>
      </p:sp>
      <p:sp>
        <p:nvSpPr>
          <p:cNvPr id="9" name="Shape 7"/>
          <p:cNvSpPr/>
          <p:nvPr/>
        </p:nvSpPr>
        <p:spPr>
          <a:xfrm>
            <a:off x="801410" y="3623191"/>
            <a:ext cx="13027581" cy="570905"/>
          </a:xfrm>
          <a:prstGeom prst="rect">
            <a:avLst/>
          </a:prstGeom>
          <a:solidFill>
            <a:srgbClr val="000000">
              <a:alpha val="4000"/>
            </a:srgbClr>
          </a:solidFill>
          <a:ln/>
        </p:spPr>
      </p:sp>
      <p:sp>
        <p:nvSpPr>
          <p:cNvPr id="10" name="Text 8"/>
          <p:cNvSpPr/>
          <p:nvPr/>
        </p:nvSpPr>
        <p:spPr>
          <a:xfrm>
            <a:off x="1000006" y="3749873"/>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CPU</a:t>
            </a:r>
            <a:endParaRPr lang="en-US" sz="1550" dirty="0"/>
          </a:p>
        </p:txBody>
      </p:sp>
      <p:sp>
        <p:nvSpPr>
          <p:cNvPr id="11" name="Text 9"/>
          <p:cNvSpPr/>
          <p:nvPr/>
        </p:nvSpPr>
        <p:spPr>
          <a:xfrm>
            <a:off x="4260652" y="3749873"/>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安装简单、免GPU</a:t>
            </a:r>
            <a:endParaRPr lang="en-US" sz="1550" dirty="0"/>
          </a:p>
        </p:txBody>
      </p:sp>
      <p:sp>
        <p:nvSpPr>
          <p:cNvPr id="12" name="Text 10"/>
          <p:cNvSpPr/>
          <p:nvPr/>
        </p:nvSpPr>
        <p:spPr>
          <a:xfrm>
            <a:off x="7517487" y="3749873"/>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效能慢</a:t>
            </a:r>
            <a:endParaRPr lang="en-US" sz="1550" dirty="0"/>
          </a:p>
        </p:txBody>
      </p:sp>
      <p:sp>
        <p:nvSpPr>
          <p:cNvPr id="13" name="Text 11"/>
          <p:cNvSpPr/>
          <p:nvPr/>
        </p:nvSpPr>
        <p:spPr>
          <a:xfrm>
            <a:off x="10774323" y="3749873"/>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云端服务器验证</a:t>
            </a:r>
            <a:endParaRPr lang="en-US" sz="1550" dirty="0"/>
          </a:p>
        </p:txBody>
      </p:sp>
      <p:sp>
        <p:nvSpPr>
          <p:cNvPr id="14" name="Shape 12"/>
          <p:cNvSpPr/>
          <p:nvPr/>
        </p:nvSpPr>
        <p:spPr>
          <a:xfrm>
            <a:off x="801410" y="4194096"/>
            <a:ext cx="13027581" cy="570905"/>
          </a:xfrm>
          <a:prstGeom prst="rect">
            <a:avLst/>
          </a:prstGeom>
          <a:solidFill>
            <a:srgbClr val="FFFFFF">
              <a:alpha val="4000"/>
            </a:srgbClr>
          </a:solidFill>
          <a:ln/>
        </p:spPr>
      </p:sp>
      <p:sp>
        <p:nvSpPr>
          <p:cNvPr id="15" name="Text 13"/>
          <p:cNvSpPr/>
          <p:nvPr/>
        </p:nvSpPr>
        <p:spPr>
          <a:xfrm>
            <a:off x="1000006" y="4320778"/>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GPU (CUDA)</a:t>
            </a:r>
            <a:endParaRPr lang="en-US" sz="1550" dirty="0"/>
          </a:p>
        </p:txBody>
      </p:sp>
      <p:sp>
        <p:nvSpPr>
          <p:cNvPr id="16" name="Text 14"/>
          <p:cNvSpPr/>
          <p:nvPr/>
        </p:nvSpPr>
        <p:spPr>
          <a:xfrm>
            <a:off x="4260652" y="4320778"/>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中等效能</a:t>
            </a:r>
            <a:endParaRPr lang="en-US" sz="1550" dirty="0"/>
          </a:p>
        </p:txBody>
      </p:sp>
      <p:sp>
        <p:nvSpPr>
          <p:cNvPr id="17" name="Text 15"/>
          <p:cNvSpPr/>
          <p:nvPr/>
        </p:nvSpPr>
        <p:spPr>
          <a:xfrm>
            <a:off x="7517487" y="4320778"/>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使用资源较多</a:t>
            </a:r>
            <a:endParaRPr lang="en-US" sz="1550" dirty="0"/>
          </a:p>
        </p:txBody>
      </p:sp>
      <p:sp>
        <p:nvSpPr>
          <p:cNvPr id="18" name="Text 16"/>
          <p:cNvSpPr/>
          <p:nvPr/>
        </p:nvSpPr>
        <p:spPr>
          <a:xfrm>
            <a:off x="10774323" y="4320778"/>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实时推理</a:t>
            </a:r>
            <a:endParaRPr lang="en-US" sz="1550" dirty="0"/>
          </a:p>
        </p:txBody>
      </p:sp>
      <p:sp>
        <p:nvSpPr>
          <p:cNvPr id="19" name="Shape 17"/>
          <p:cNvSpPr/>
          <p:nvPr/>
        </p:nvSpPr>
        <p:spPr>
          <a:xfrm>
            <a:off x="801410" y="4765000"/>
            <a:ext cx="13027581" cy="570905"/>
          </a:xfrm>
          <a:prstGeom prst="rect">
            <a:avLst/>
          </a:prstGeom>
          <a:solidFill>
            <a:srgbClr val="000000">
              <a:alpha val="4000"/>
            </a:srgbClr>
          </a:solidFill>
          <a:ln/>
        </p:spPr>
      </p:sp>
      <p:sp>
        <p:nvSpPr>
          <p:cNvPr id="20" name="Text 18"/>
          <p:cNvSpPr/>
          <p:nvPr/>
        </p:nvSpPr>
        <p:spPr>
          <a:xfrm>
            <a:off x="1000006" y="4891683"/>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TensorRT</a:t>
            </a:r>
            <a:endParaRPr lang="en-US" sz="1550" dirty="0"/>
          </a:p>
        </p:txBody>
      </p:sp>
      <p:sp>
        <p:nvSpPr>
          <p:cNvPr id="21" name="Text 19"/>
          <p:cNvSpPr/>
          <p:nvPr/>
        </p:nvSpPr>
        <p:spPr>
          <a:xfrm>
            <a:off x="4260652" y="4891683"/>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极速、低延迟、节能</a:t>
            </a:r>
            <a:endParaRPr lang="en-US" sz="1550" dirty="0"/>
          </a:p>
        </p:txBody>
      </p:sp>
      <p:sp>
        <p:nvSpPr>
          <p:cNvPr id="22" name="Text 20"/>
          <p:cNvSpPr/>
          <p:nvPr/>
        </p:nvSpPr>
        <p:spPr>
          <a:xfrm>
            <a:off x="7517487" y="4891683"/>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转换较繁琐</a:t>
            </a:r>
            <a:endParaRPr lang="en-US" sz="1550" dirty="0"/>
          </a:p>
        </p:txBody>
      </p:sp>
      <p:sp>
        <p:nvSpPr>
          <p:cNvPr id="23" name="Text 21"/>
          <p:cNvSpPr/>
          <p:nvPr/>
        </p:nvSpPr>
        <p:spPr>
          <a:xfrm>
            <a:off x="10774323" y="4891683"/>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Jetson边缘设备</a:t>
            </a:r>
            <a:endParaRPr lang="en-US" sz="1550" dirty="0"/>
          </a:p>
        </p:txBody>
      </p:sp>
      <p:sp>
        <p:nvSpPr>
          <p:cNvPr id="24" name="Text 22"/>
          <p:cNvSpPr/>
          <p:nvPr/>
        </p:nvSpPr>
        <p:spPr>
          <a:xfrm>
            <a:off x="793790" y="556676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BECEF"/>
                </a:solidFill>
                <a:latin typeface="Epilogue" pitchFamily="34" charset="0"/>
                <a:ea typeface="Epilogue" pitchFamily="34" charset="-122"/>
                <a:cs typeface="Epilogue" pitchFamily="34" charset="-120"/>
              </a:rPr>
              <a:t>选择合适的部署方式需要考虑多方面因素，包括性能需求、设备限制、功耗要求等。在边缘计算场景中，TensorRT通常能提供最佳的性能与功耗平衡，特别适合资源受限的Jetson设备。</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2025-06-20T10:24:49Z</dcterms:created>
  <dcterms:modified xsi:type="dcterms:W3CDTF">2025-06-20T10:24:49Z</dcterms:modified>
</cp:coreProperties>
</file>